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 id="2147483799" r:id="rId5"/>
  </p:sldMasterIdLst>
  <p:notesMasterIdLst>
    <p:notesMasterId r:id="rId55"/>
  </p:notesMasterIdLst>
  <p:sldIdLst>
    <p:sldId id="259" r:id="rId6"/>
    <p:sldId id="374" r:id="rId7"/>
    <p:sldId id="375" r:id="rId8"/>
    <p:sldId id="373" r:id="rId9"/>
    <p:sldId id="371" r:id="rId10"/>
    <p:sldId id="421" r:id="rId11"/>
    <p:sldId id="410" r:id="rId12"/>
    <p:sldId id="409" r:id="rId13"/>
    <p:sldId id="372" r:id="rId14"/>
    <p:sldId id="354" r:id="rId15"/>
    <p:sldId id="350" r:id="rId16"/>
    <p:sldId id="414" r:id="rId17"/>
    <p:sldId id="415" r:id="rId18"/>
    <p:sldId id="416" r:id="rId19"/>
    <p:sldId id="352" r:id="rId20"/>
    <p:sldId id="362" r:id="rId21"/>
    <p:sldId id="411" r:id="rId22"/>
    <p:sldId id="412" r:id="rId23"/>
    <p:sldId id="413" r:id="rId24"/>
    <p:sldId id="363" r:id="rId25"/>
    <p:sldId id="358" r:id="rId26"/>
    <p:sldId id="355" r:id="rId27"/>
    <p:sldId id="365" r:id="rId28"/>
    <p:sldId id="402" r:id="rId29"/>
    <p:sldId id="403" r:id="rId30"/>
    <p:sldId id="399" r:id="rId31"/>
    <p:sldId id="381" r:id="rId32"/>
    <p:sldId id="369" r:id="rId33"/>
    <p:sldId id="380" r:id="rId34"/>
    <p:sldId id="396" r:id="rId35"/>
    <p:sldId id="370" r:id="rId36"/>
    <p:sldId id="357" r:id="rId37"/>
    <p:sldId id="407" r:id="rId38"/>
    <p:sldId id="406" r:id="rId39"/>
    <p:sldId id="376" r:id="rId40"/>
    <p:sldId id="418" r:id="rId41"/>
    <p:sldId id="377" r:id="rId42"/>
    <p:sldId id="400" r:id="rId43"/>
    <p:sldId id="401" r:id="rId44"/>
    <p:sldId id="382" r:id="rId45"/>
    <p:sldId id="383" r:id="rId46"/>
    <p:sldId id="390" r:id="rId47"/>
    <p:sldId id="388" r:id="rId48"/>
    <p:sldId id="386" r:id="rId49"/>
    <p:sldId id="389" r:id="rId50"/>
    <p:sldId id="384" r:id="rId51"/>
    <p:sldId id="391" r:id="rId52"/>
    <p:sldId id="405" r:id="rId53"/>
    <p:sldId id="420"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D757728E-118E-4907-8B89-04FA755E1A30}">
          <p14:sldIdLst>
            <p14:sldId id="259"/>
            <p14:sldId id="374"/>
            <p14:sldId id="375"/>
            <p14:sldId id="373"/>
          </p14:sldIdLst>
        </p14:section>
        <p14:section name="Introduction" id="{5C8F763A-0DDC-4435-8539-77A0BF3B4F97}">
          <p14:sldIdLst>
            <p14:sldId id="371"/>
            <p14:sldId id="421"/>
            <p14:sldId id="410"/>
            <p14:sldId id="409"/>
            <p14:sldId id="372"/>
          </p14:sldIdLst>
        </p14:section>
        <p14:section name="What to include in INDCs" id="{33AE3A89-089D-40CA-8801-A150491C8643}">
          <p14:sldIdLst>
            <p14:sldId id="354"/>
            <p14:sldId id="350"/>
            <p14:sldId id="414"/>
            <p14:sldId id="415"/>
            <p14:sldId id="416"/>
            <p14:sldId id="352"/>
            <p14:sldId id="362"/>
            <p14:sldId id="411"/>
            <p14:sldId id="412"/>
            <p14:sldId id="413"/>
            <p14:sldId id="363"/>
          </p14:sldIdLst>
        </p14:section>
        <p14:section name="Limited technical expertise" id="{EA7C4D0B-8EB0-4868-B40E-947F30F4C774}">
          <p14:sldIdLst>
            <p14:sldId id="358"/>
            <p14:sldId id="355"/>
            <p14:sldId id="365"/>
            <p14:sldId id="402"/>
            <p14:sldId id="403"/>
            <p14:sldId id="399"/>
            <p14:sldId id="381"/>
            <p14:sldId id="369"/>
            <p14:sldId id="380"/>
            <p14:sldId id="396"/>
            <p14:sldId id="370"/>
            <p14:sldId id="357"/>
            <p14:sldId id="407"/>
            <p14:sldId id="406"/>
          </p14:sldIdLst>
        </p14:section>
        <p14:section name="Securing broad participation and support" id="{84C65C00-82A5-4A95-AA78-4C9051E10CD0}">
          <p14:sldIdLst>
            <p14:sldId id="376"/>
            <p14:sldId id="418"/>
            <p14:sldId id="377"/>
            <p14:sldId id="400"/>
            <p14:sldId id="401"/>
          </p14:sldIdLst>
        </p14:section>
        <p14:section name="Opportunities" id="{C7A5BDF7-02C8-4440-924A-C5F7AFD652C9}">
          <p14:sldIdLst>
            <p14:sldId id="382"/>
            <p14:sldId id="383"/>
            <p14:sldId id="390"/>
            <p14:sldId id="388"/>
            <p14:sldId id="386"/>
            <p14:sldId id="389"/>
            <p14:sldId id="384"/>
            <p14:sldId id="391"/>
          </p14:sldIdLst>
        </p14:section>
        <p14:section name="References" id="{E57C50E0-D944-4527-9201-BEF16E344622}">
          <p14:sldIdLst>
            <p14:sldId id="405"/>
          </p14:sldIdLst>
        </p14:section>
        <p14:section name="Annex I" id="{103AFD7C-B75A-4D02-88C5-0E604D5E28CD}">
          <p14:sldIdLst>
            <p14:sldId id="420"/>
          </p14:sldIdLst>
        </p14:section>
        <p14:section name="Backup" id="{E3C267A1-FBCB-2D4B-9D1D-92124C571B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initials="M" lastIdx="4" clrIdx="0">
    <p:extLst/>
  </p:cmAuthor>
  <p:cmAuthor id="2" name="Thomas Day" initials="TD" lastIdx="3" clrIdx="1">
    <p:extLst/>
  </p:cmAuthor>
  <p:cmAuthor id="3" name="Markus Hagemann" initials="MH" lastIdx="8" clrIdx="2"/>
  <p:cmAuthor id="4" name="Frauke" initials="F"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5113"/>
    <a:srgbClr val="A7BBC1"/>
    <a:srgbClr val="6D8B95"/>
    <a:srgbClr val="E75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65158" autoAdjust="0"/>
  </p:normalViewPr>
  <p:slideViewPr>
    <p:cSldViewPr snapToGrid="0">
      <p:cViewPr varScale="1">
        <p:scale>
          <a:sx n="72" d="100"/>
          <a:sy n="72" d="100"/>
        </p:scale>
        <p:origin x="2848"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notesMaster" Target="notesMasters/notes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Sheet1!$J$4:$J$8</c:f>
              <c:strCache>
                <c:ptCount val="5"/>
                <c:pt idx="0">
                  <c:v>Economy-wide GHG target – BY</c:v>
                </c:pt>
                <c:pt idx="1">
                  <c:v>Economy wide GHG target – BAU</c:v>
                </c:pt>
                <c:pt idx="2">
                  <c:v>Sectoral GHG target - BAU</c:v>
                </c:pt>
                <c:pt idx="3">
                  <c:v>Decarbonisation indicator</c:v>
                </c:pt>
                <c:pt idx="4">
                  <c:v>Policies and measures</c:v>
                </c:pt>
              </c:strCache>
            </c:strRef>
          </c:cat>
          <c:val>
            <c:numRef>
              <c:f>Sheet1!$K$4:$K$8</c:f>
              <c:numCache>
                <c:formatCode>General</c:formatCode>
                <c:ptCount val="5"/>
                <c:pt idx="0">
                  <c:v>13.0</c:v>
                </c:pt>
                <c:pt idx="1">
                  <c:v>6.0</c:v>
                </c:pt>
                <c:pt idx="2">
                  <c:v>1.0</c:v>
                </c:pt>
                <c:pt idx="3">
                  <c:v>2.0</c:v>
                </c:pt>
                <c:pt idx="4">
                  <c:v>0.0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21527368640496"/>
          <c:y val="0.0948253864100321"/>
          <c:w val="0.279057421862447"/>
          <c:h val="0.8103492271799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Sheet1!$J$17:$J$21</c:f>
              <c:strCache>
                <c:ptCount val="5"/>
                <c:pt idx="0">
                  <c:v>OECD</c:v>
                </c:pt>
                <c:pt idx="1">
                  <c:v>Europe (non-OECD)</c:v>
                </c:pt>
                <c:pt idx="2">
                  <c:v>Asia and Pacific (non-OECD)</c:v>
                </c:pt>
                <c:pt idx="3">
                  <c:v>Africa (non-OECD)</c:v>
                </c:pt>
                <c:pt idx="4">
                  <c:v>Latin America and Caribbean (non-OECD)</c:v>
                </c:pt>
              </c:strCache>
            </c:strRef>
          </c:cat>
          <c:val>
            <c:numRef>
              <c:f>Sheet1!$K$17:$K$21</c:f>
              <c:numCache>
                <c:formatCode>General</c:formatCode>
                <c:ptCount val="5"/>
                <c:pt idx="0">
                  <c:v>12.0</c:v>
                </c:pt>
                <c:pt idx="1">
                  <c:v>1.0</c:v>
                </c:pt>
                <c:pt idx="2">
                  <c:v>5.0</c:v>
                </c:pt>
                <c:pt idx="3">
                  <c:v>4.0</c:v>
                </c:pt>
                <c:pt idx="4">
                  <c:v>0.0</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0.0166666666666667"/>
          <c:y val="0.045064887722368"/>
          <c:w val="0.341666666666667"/>
          <c:h val="0.8901202974628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
          <c:y val="0.0"/>
          <c:w val="0.669863382461808"/>
          <c:h val="0.929859565997906"/>
        </c:manualLayout>
      </c:layout>
      <c:bar3DChart>
        <c:barDir val="col"/>
        <c:grouping val="standard"/>
        <c:varyColors val="0"/>
        <c:ser>
          <c:idx val="0"/>
          <c:order val="0"/>
          <c:tx>
            <c:strRef>
              <c:f>Sheet2!$B$11</c:f>
              <c:strCache>
                <c:ptCount val="1"/>
                <c:pt idx="0">
                  <c:v>National Inventories</c:v>
                </c:pt>
              </c:strCache>
            </c:strRef>
          </c:tx>
          <c:spPr>
            <a:solidFill>
              <a:schemeClr val="accent1"/>
            </a:solidFill>
            <a:ln>
              <a:noFill/>
            </a:ln>
            <a:effectLst/>
            <a:sp3d/>
          </c:spPr>
          <c:invertIfNegative val="0"/>
          <c:val>
            <c:numRef>
              <c:f>Sheet2!$B$12</c:f>
              <c:numCache>
                <c:formatCode>General</c:formatCode>
                <c:ptCount val="1"/>
                <c:pt idx="0">
                  <c:v>25.0</c:v>
                </c:pt>
              </c:numCache>
            </c:numRef>
          </c:val>
        </c:ser>
        <c:ser>
          <c:idx val="1"/>
          <c:order val="1"/>
          <c:tx>
            <c:strRef>
              <c:f>Sheet2!$C$11</c:f>
              <c:strCache>
                <c:ptCount val="1"/>
                <c:pt idx="0">
                  <c:v>National Communications</c:v>
                </c:pt>
              </c:strCache>
            </c:strRef>
          </c:tx>
          <c:spPr>
            <a:solidFill>
              <a:schemeClr val="accent2"/>
            </a:solidFill>
            <a:ln>
              <a:noFill/>
            </a:ln>
            <a:effectLst/>
            <a:sp3d/>
          </c:spPr>
          <c:invertIfNegative val="0"/>
          <c:val>
            <c:numRef>
              <c:f>Sheet2!$C$12</c:f>
              <c:numCache>
                <c:formatCode>General</c:formatCode>
                <c:ptCount val="1"/>
                <c:pt idx="0">
                  <c:v>22.0</c:v>
                </c:pt>
              </c:numCache>
            </c:numRef>
          </c:val>
        </c:ser>
        <c:ser>
          <c:idx val="2"/>
          <c:order val="2"/>
          <c:tx>
            <c:strRef>
              <c:f>Sheet2!$D$11</c:f>
              <c:strCache>
                <c:ptCount val="1"/>
                <c:pt idx="0">
                  <c:v>LEDS</c:v>
                </c:pt>
              </c:strCache>
            </c:strRef>
          </c:tx>
          <c:spPr>
            <a:solidFill>
              <a:schemeClr val="accent3"/>
            </a:solidFill>
            <a:ln>
              <a:noFill/>
            </a:ln>
            <a:effectLst/>
            <a:sp3d/>
          </c:spPr>
          <c:invertIfNegative val="0"/>
          <c:val>
            <c:numRef>
              <c:f>Sheet2!$D$12</c:f>
              <c:numCache>
                <c:formatCode>General</c:formatCode>
                <c:ptCount val="1"/>
                <c:pt idx="0">
                  <c:v>15.0</c:v>
                </c:pt>
              </c:numCache>
            </c:numRef>
          </c:val>
        </c:ser>
        <c:ser>
          <c:idx val="3"/>
          <c:order val="3"/>
          <c:tx>
            <c:strRef>
              <c:f>Sheet2!$E$11</c:f>
              <c:strCache>
                <c:ptCount val="1"/>
                <c:pt idx="0">
                  <c:v>NAMA</c:v>
                </c:pt>
              </c:strCache>
            </c:strRef>
          </c:tx>
          <c:spPr>
            <a:solidFill>
              <a:schemeClr val="accent4"/>
            </a:solidFill>
            <a:ln>
              <a:noFill/>
            </a:ln>
            <a:effectLst/>
            <a:sp3d/>
          </c:spPr>
          <c:invertIfNegative val="0"/>
          <c:val>
            <c:numRef>
              <c:f>Sheet2!$E$12</c:f>
              <c:numCache>
                <c:formatCode>General</c:formatCode>
                <c:ptCount val="1"/>
                <c:pt idx="0">
                  <c:v>13.0</c:v>
                </c:pt>
              </c:numCache>
            </c:numRef>
          </c:val>
        </c:ser>
        <c:ser>
          <c:idx val="4"/>
          <c:order val="4"/>
          <c:tx>
            <c:strRef>
              <c:f>Sheet2!$F$11</c:f>
              <c:strCache>
                <c:ptCount val="1"/>
                <c:pt idx="0">
                  <c:v>CDM</c:v>
                </c:pt>
              </c:strCache>
            </c:strRef>
          </c:tx>
          <c:spPr>
            <a:solidFill>
              <a:schemeClr val="accent5"/>
            </a:solidFill>
            <a:ln>
              <a:noFill/>
            </a:ln>
            <a:effectLst/>
            <a:sp3d/>
          </c:spPr>
          <c:invertIfNegative val="0"/>
          <c:val>
            <c:numRef>
              <c:f>Sheet2!$F$12</c:f>
              <c:numCache>
                <c:formatCode>General</c:formatCode>
                <c:ptCount val="1"/>
                <c:pt idx="0">
                  <c:v>13.0</c:v>
                </c:pt>
              </c:numCache>
            </c:numRef>
          </c:val>
        </c:ser>
        <c:ser>
          <c:idx val="5"/>
          <c:order val="5"/>
          <c:tx>
            <c:strRef>
              <c:f>Sheet2!$G$11</c:f>
              <c:strCache>
                <c:ptCount val="1"/>
                <c:pt idx="0">
                  <c:v>Other</c:v>
                </c:pt>
              </c:strCache>
            </c:strRef>
          </c:tx>
          <c:spPr>
            <a:solidFill>
              <a:schemeClr val="accent6"/>
            </a:solidFill>
            <a:ln>
              <a:noFill/>
            </a:ln>
            <a:effectLst/>
            <a:sp3d/>
          </c:spPr>
          <c:invertIfNegative val="0"/>
          <c:val>
            <c:numRef>
              <c:f>Sheet2!$G$12</c:f>
              <c:numCache>
                <c:formatCode>General</c:formatCode>
                <c:ptCount val="1"/>
                <c:pt idx="0">
                  <c:v>7.0</c:v>
                </c:pt>
              </c:numCache>
            </c:numRef>
          </c:val>
        </c:ser>
        <c:dLbls>
          <c:showLegendKey val="0"/>
          <c:showVal val="0"/>
          <c:showCatName val="0"/>
          <c:showSerName val="0"/>
          <c:showPercent val="0"/>
          <c:showBubbleSize val="0"/>
        </c:dLbls>
        <c:gapWidth val="150"/>
        <c:shape val="box"/>
        <c:axId val="-2107032288"/>
        <c:axId val="-2132722400"/>
        <c:axId val="-2106832112"/>
      </c:bar3DChart>
      <c:catAx>
        <c:axId val="-2107032288"/>
        <c:scaling>
          <c:orientation val="minMax"/>
        </c:scaling>
        <c:delete val="1"/>
        <c:axPos val="b"/>
        <c:numFmt formatCode="General" sourceLinked="1"/>
        <c:majorTickMark val="out"/>
        <c:minorTickMark val="none"/>
        <c:tickLblPos val="nextTo"/>
        <c:crossAx val="-2132722400"/>
        <c:crosses val="autoZero"/>
        <c:auto val="1"/>
        <c:lblAlgn val="ctr"/>
        <c:lblOffset val="100"/>
        <c:noMultiLvlLbl val="0"/>
      </c:catAx>
      <c:valAx>
        <c:axId val="-2132722400"/>
        <c:scaling>
          <c:orientation val="minMax"/>
        </c:scaling>
        <c:delete val="1"/>
        <c:axPos val="l"/>
        <c:numFmt formatCode="General" sourceLinked="1"/>
        <c:majorTickMark val="out"/>
        <c:minorTickMark val="none"/>
        <c:tickLblPos val="nextTo"/>
        <c:crossAx val="-2107032288"/>
        <c:crosses val="autoZero"/>
        <c:crossBetween val="between"/>
      </c:valAx>
      <c:serAx>
        <c:axId val="-2106832112"/>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132722400"/>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20A92-21AF-4A75-A73C-0577ADBC4B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09AD9199-EE39-431E-8FB2-1CAC0E57CC98}">
      <dgm:prSet phldrT="[Text]"/>
      <dgm:spPr/>
      <dgm:t>
        <a:bodyPr/>
        <a:lstStyle/>
        <a:p>
          <a:r>
            <a:rPr lang="en-GB" dirty="0" smtClean="0"/>
            <a:t>Potential impact</a:t>
          </a:r>
          <a:endParaRPr lang="en-GB" dirty="0"/>
        </a:p>
      </dgm:t>
    </dgm:pt>
    <dgm:pt modelId="{67BD36F7-FC41-425B-88B7-53061882602B}" type="parTrans" cxnId="{62C072A0-7DBB-403A-9B9A-2337E7868AAC}">
      <dgm:prSet/>
      <dgm:spPr/>
      <dgm:t>
        <a:bodyPr/>
        <a:lstStyle/>
        <a:p>
          <a:endParaRPr lang="en-GB"/>
        </a:p>
      </dgm:t>
    </dgm:pt>
    <dgm:pt modelId="{0C4B4B4E-9E12-4375-AD81-929488362175}" type="sibTrans" cxnId="{62C072A0-7DBB-403A-9B9A-2337E7868AAC}">
      <dgm:prSet/>
      <dgm:spPr/>
      <dgm:t>
        <a:bodyPr/>
        <a:lstStyle/>
        <a:p>
          <a:endParaRPr lang="en-GB"/>
        </a:p>
      </dgm:t>
    </dgm:pt>
    <dgm:pt modelId="{9A32C9B9-1344-4527-8BF8-4D2706406795}">
      <dgm:prSet phldrT="[Text]" custT="1"/>
      <dgm:spPr/>
      <dgm:t>
        <a:bodyPr/>
        <a:lstStyle/>
        <a:p>
          <a:r>
            <a:rPr lang="en-GB" sz="1600" b="1" dirty="0" smtClean="0"/>
            <a:t>Emission reduction potential</a:t>
          </a:r>
        </a:p>
        <a:p>
          <a:r>
            <a:rPr lang="en-GB" sz="1400" dirty="0" smtClean="0"/>
            <a:t>Assessment through use of existing data and processes</a:t>
          </a:r>
        </a:p>
        <a:p>
          <a:r>
            <a:rPr lang="en-GB" sz="1200" dirty="0" smtClean="0"/>
            <a:t>(see section 2.2)</a:t>
          </a:r>
          <a:endParaRPr lang="en-GB" sz="1200" dirty="0"/>
        </a:p>
      </dgm:t>
    </dgm:pt>
    <dgm:pt modelId="{C018B2B8-1B90-4637-A2D7-A230A474028E}" type="parTrans" cxnId="{D4528368-39EE-4593-9768-9A4E1CF6832A}">
      <dgm:prSet/>
      <dgm:spPr/>
      <dgm:t>
        <a:bodyPr/>
        <a:lstStyle/>
        <a:p>
          <a:endParaRPr lang="en-GB"/>
        </a:p>
      </dgm:t>
    </dgm:pt>
    <dgm:pt modelId="{87E9E4D4-91A1-4C48-A1D2-8675A7646F61}" type="sibTrans" cxnId="{D4528368-39EE-4593-9768-9A4E1CF6832A}">
      <dgm:prSet/>
      <dgm:spPr/>
      <dgm:t>
        <a:bodyPr/>
        <a:lstStyle/>
        <a:p>
          <a:endParaRPr lang="en-GB"/>
        </a:p>
      </dgm:t>
    </dgm:pt>
    <dgm:pt modelId="{7742A7DB-5E88-4D07-AB1E-54DBFB06D2F7}">
      <dgm:prSet phldrT="[Text]" custT="1"/>
      <dgm:spPr/>
      <dgm:t>
        <a:bodyPr/>
        <a:lstStyle/>
        <a:p>
          <a:r>
            <a:rPr lang="en-GB" sz="1600" b="1" dirty="0" smtClean="0"/>
            <a:t>Co-benefits assessment</a:t>
          </a:r>
        </a:p>
        <a:p>
          <a:r>
            <a:rPr lang="en-GB" sz="1400" dirty="0" smtClean="0"/>
            <a:t>Making a case for sectoral action</a:t>
          </a:r>
        </a:p>
        <a:p>
          <a:r>
            <a:rPr lang="en-GB" sz="1200" dirty="0" smtClean="0"/>
            <a:t>(see section 2.3)</a:t>
          </a:r>
          <a:endParaRPr lang="en-GB" sz="1200" dirty="0"/>
        </a:p>
      </dgm:t>
    </dgm:pt>
    <dgm:pt modelId="{C0DFEC60-4FFB-49AF-A954-E71760F04E55}" type="parTrans" cxnId="{C16BB8E9-CA7F-401F-9E89-BF2A3A6CC341}">
      <dgm:prSet/>
      <dgm:spPr/>
      <dgm:t>
        <a:bodyPr/>
        <a:lstStyle/>
        <a:p>
          <a:endParaRPr lang="en-GB"/>
        </a:p>
      </dgm:t>
    </dgm:pt>
    <dgm:pt modelId="{A9F84A0D-C962-4A98-8792-10F3081151DF}" type="sibTrans" cxnId="{C16BB8E9-CA7F-401F-9E89-BF2A3A6CC341}">
      <dgm:prSet/>
      <dgm:spPr/>
      <dgm:t>
        <a:bodyPr/>
        <a:lstStyle/>
        <a:p>
          <a:endParaRPr lang="en-GB"/>
        </a:p>
      </dgm:t>
    </dgm:pt>
    <dgm:pt modelId="{C917E9FA-CEDE-4AB4-B4DF-010E4331212A}">
      <dgm:prSet phldrT="[Text]"/>
      <dgm:spPr/>
      <dgm:t>
        <a:bodyPr/>
        <a:lstStyle/>
        <a:p>
          <a:r>
            <a:rPr lang="en-GB" dirty="0" smtClean="0"/>
            <a:t>Synergies/continuity</a:t>
          </a:r>
          <a:endParaRPr lang="en-GB" dirty="0"/>
        </a:p>
      </dgm:t>
    </dgm:pt>
    <dgm:pt modelId="{61EE1459-FB79-46A4-85FE-F1F523CB189B}" type="parTrans" cxnId="{BA3FBB91-CBB7-4AC4-A67F-F80C93B7372D}">
      <dgm:prSet/>
      <dgm:spPr/>
      <dgm:t>
        <a:bodyPr/>
        <a:lstStyle/>
        <a:p>
          <a:endParaRPr lang="en-GB"/>
        </a:p>
      </dgm:t>
    </dgm:pt>
    <dgm:pt modelId="{98000C3E-276A-4885-8702-2637A160E948}" type="sibTrans" cxnId="{BA3FBB91-CBB7-4AC4-A67F-F80C93B7372D}">
      <dgm:prSet/>
      <dgm:spPr/>
      <dgm:t>
        <a:bodyPr/>
        <a:lstStyle/>
        <a:p>
          <a:endParaRPr lang="en-GB"/>
        </a:p>
      </dgm:t>
    </dgm:pt>
    <dgm:pt modelId="{C6CE4C8F-48A9-4EF5-9BF1-E61E2B378AF5}">
      <dgm:prSet phldrT="[Text]" custT="1"/>
      <dgm:spPr/>
      <dgm:t>
        <a:bodyPr/>
        <a:lstStyle/>
        <a:p>
          <a:r>
            <a:rPr lang="en-GB" sz="1600" b="1" dirty="0" smtClean="0"/>
            <a:t>Common mitigation and adaptation goals</a:t>
          </a:r>
        </a:p>
      </dgm:t>
    </dgm:pt>
    <dgm:pt modelId="{CEA1E870-2C9D-4FC7-AA9D-E1E1B16030FC}" type="parTrans" cxnId="{ED43DC87-0A21-4E62-A049-EA65CB281C7E}">
      <dgm:prSet/>
      <dgm:spPr/>
      <dgm:t>
        <a:bodyPr/>
        <a:lstStyle/>
        <a:p>
          <a:endParaRPr lang="en-GB"/>
        </a:p>
      </dgm:t>
    </dgm:pt>
    <dgm:pt modelId="{D5400733-D6B5-4F7A-848F-A7DC07E32225}" type="sibTrans" cxnId="{ED43DC87-0A21-4E62-A049-EA65CB281C7E}">
      <dgm:prSet/>
      <dgm:spPr/>
      <dgm:t>
        <a:bodyPr/>
        <a:lstStyle/>
        <a:p>
          <a:endParaRPr lang="en-GB"/>
        </a:p>
      </dgm:t>
    </dgm:pt>
    <dgm:pt modelId="{37AF8F11-F427-40F4-8941-61803DDDE71C}">
      <dgm:prSet phldrT="[Text]" custT="1"/>
      <dgm:spPr/>
      <dgm:t>
        <a:bodyPr/>
        <a:lstStyle/>
        <a:p>
          <a:r>
            <a:rPr lang="en-GB" sz="1600" b="1" dirty="0" smtClean="0"/>
            <a:t>National priorities</a:t>
          </a:r>
        </a:p>
        <a:p>
          <a:r>
            <a:rPr lang="en-GB" sz="1400" dirty="0" smtClean="0"/>
            <a:t>Using the INDC to accelerate the implementation of other national priorities</a:t>
          </a:r>
          <a:endParaRPr lang="en-GB" sz="1400" dirty="0"/>
        </a:p>
      </dgm:t>
    </dgm:pt>
    <dgm:pt modelId="{6544F5E1-224F-489F-9E17-CADDE53518F0}" type="parTrans" cxnId="{DFCECAEC-6305-4C30-A9D5-EBCC1896BCC6}">
      <dgm:prSet/>
      <dgm:spPr/>
      <dgm:t>
        <a:bodyPr/>
        <a:lstStyle/>
        <a:p>
          <a:endParaRPr lang="en-GB"/>
        </a:p>
      </dgm:t>
    </dgm:pt>
    <dgm:pt modelId="{FD20625B-3CB4-44E5-B833-C90302421DD8}" type="sibTrans" cxnId="{DFCECAEC-6305-4C30-A9D5-EBCC1896BCC6}">
      <dgm:prSet/>
      <dgm:spPr/>
      <dgm:t>
        <a:bodyPr/>
        <a:lstStyle/>
        <a:p>
          <a:endParaRPr lang="en-GB"/>
        </a:p>
      </dgm:t>
    </dgm:pt>
    <dgm:pt modelId="{DD296A03-B08C-45EC-BA79-1762AA292F1B}">
      <dgm:prSet phldrT="[Text]" custT="1"/>
      <dgm:spPr/>
      <dgm:t>
        <a:bodyPr/>
        <a:lstStyle/>
        <a:p>
          <a:r>
            <a:rPr lang="en-GB" sz="1200" dirty="0" smtClean="0"/>
            <a:t>Chile &amp; Peru: Mitigation Action Plans and Scenarios (MAPS) </a:t>
          </a:r>
          <a:endParaRPr lang="en-GB" sz="1200" dirty="0"/>
        </a:p>
      </dgm:t>
    </dgm:pt>
    <dgm:pt modelId="{28530BA5-F730-4A0B-B69D-B10D8855F09F}" type="parTrans" cxnId="{FD96FB0E-73A8-42F5-9573-F8D8D17FBD83}">
      <dgm:prSet/>
      <dgm:spPr/>
      <dgm:t>
        <a:bodyPr/>
        <a:lstStyle/>
        <a:p>
          <a:endParaRPr lang="en-GB"/>
        </a:p>
      </dgm:t>
    </dgm:pt>
    <dgm:pt modelId="{9AE0AE1B-68F3-4EF8-919A-3C6F8FE5F418}" type="sibTrans" cxnId="{FD96FB0E-73A8-42F5-9573-F8D8D17FBD83}">
      <dgm:prSet/>
      <dgm:spPr/>
      <dgm:t>
        <a:bodyPr/>
        <a:lstStyle/>
        <a:p>
          <a:endParaRPr lang="en-GB"/>
        </a:p>
      </dgm:t>
    </dgm:pt>
    <dgm:pt modelId="{F3086C12-E19E-454D-A129-EB48BEC38A45}">
      <dgm:prSet phldrT="[Text]" custT="1"/>
      <dgm:spPr/>
      <dgm:t>
        <a:bodyPr/>
        <a:lstStyle/>
        <a:p>
          <a:r>
            <a:rPr lang="en-GB" sz="1200" dirty="0" smtClean="0"/>
            <a:t>Dominican Republic: Quantified jobs, economic impact and other benefits</a:t>
          </a:r>
          <a:endParaRPr lang="en-GB" sz="1200" dirty="0"/>
        </a:p>
      </dgm:t>
    </dgm:pt>
    <dgm:pt modelId="{9F02ED88-68A4-4103-BC86-0F713E96ACA0}" type="parTrans" cxnId="{CED7ED50-CB63-45F6-A7A8-68DAA21595C4}">
      <dgm:prSet/>
      <dgm:spPr/>
      <dgm:t>
        <a:bodyPr/>
        <a:lstStyle/>
        <a:p>
          <a:endParaRPr lang="en-GB"/>
        </a:p>
      </dgm:t>
    </dgm:pt>
    <dgm:pt modelId="{7BDB9696-BDD3-478B-A063-F8573C38EA53}" type="sibTrans" cxnId="{CED7ED50-CB63-45F6-A7A8-68DAA21595C4}">
      <dgm:prSet/>
      <dgm:spPr/>
      <dgm:t>
        <a:bodyPr/>
        <a:lstStyle/>
        <a:p>
          <a:endParaRPr lang="en-GB"/>
        </a:p>
      </dgm:t>
    </dgm:pt>
    <dgm:pt modelId="{739B89A9-669A-4EA0-A1A1-809E940E391C}">
      <dgm:prSet phldrT="[Text]" custT="1"/>
      <dgm:spPr/>
      <dgm:t>
        <a:bodyPr/>
        <a:lstStyle/>
        <a:p>
          <a:r>
            <a:rPr lang="en-GB" sz="1200" dirty="0" smtClean="0"/>
            <a:t>Senegal: Electrification &amp; reduced consumption of dirty fuels</a:t>
          </a:r>
          <a:endParaRPr lang="en-GB" sz="1200" dirty="0"/>
        </a:p>
      </dgm:t>
    </dgm:pt>
    <dgm:pt modelId="{F5843122-3222-4B68-96FD-2B2D75F0E55C}" type="parTrans" cxnId="{9C265A1A-46D5-4D62-95B1-D8E6A9EB4925}">
      <dgm:prSet/>
      <dgm:spPr/>
      <dgm:t>
        <a:bodyPr/>
        <a:lstStyle/>
        <a:p>
          <a:endParaRPr lang="en-GB"/>
        </a:p>
      </dgm:t>
    </dgm:pt>
    <dgm:pt modelId="{EC271C3B-CFF5-4FA2-9EE3-B9C57E6CE53A}" type="sibTrans" cxnId="{9C265A1A-46D5-4D62-95B1-D8E6A9EB4925}">
      <dgm:prSet/>
      <dgm:spPr/>
      <dgm:t>
        <a:bodyPr/>
        <a:lstStyle/>
        <a:p>
          <a:endParaRPr lang="en-GB"/>
        </a:p>
      </dgm:t>
    </dgm:pt>
    <dgm:pt modelId="{6405853E-97B1-4BD5-A85A-8456A55A8E94}">
      <dgm:prSet phldrT="[Text]" custT="1"/>
      <dgm:spPr/>
      <dgm:t>
        <a:bodyPr/>
        <a:lstStyle/>
        <a:p>
          <a:r>
            <a:rPr lang="en-GB" sz="1200" dirty="0" smtClean="0"/>
            <a:t>Uganda: Focus on forestry and energy to align with national development priorities</a:t>
          </a:r>
          <a:endParaRPr lang="en-GB" sz="1200" dirty="0"/>
        </a:p>
      </dgm:t>
    </dgm:pt>
    <dgm:pt modelId="{A2B114A9-7670-4634-A6E7-DF40FB50D37F}" type="parTrans" cxnId="{DB1AEBB5-2563-4EF5-B39A-64CC74EBCC32}">
      <dgm:prSet/>
      <dgm:spPr/>
      <dgm:t>
        <a:bodyPr/>
        <a:lstStyle/>
        <a:p>
          <a:endParaRPr lang="en-GB"/>
        </a:p>
      </dgm:t>
    </dgm:pt>
    <dgm:pt modelId="{82E834C8-0095-4099-9E56-C760D3C48BAB}" type="sibTrans" cxnId="{DB1AEBB5-2563-4EF5-B39A-64CC74EBCC32}">
      <dgm:prSet/>
      <dgm:spPr/>
      <dgm:t>
        <a:bodyPr/>
        <a:lstStyle/>
        <a:p>
          <a:endParaRPr lang="en-GB"/>
        </a:p>
      </dgm:t>
    </dgm:pt>
    <dgm:pt modelId="{28BA2898-F64F-4559-9432-7E719FD7CDE0}">
      <dgm:prSet phldrT="[Text]" custT="1"/>
      <dgm:spPr/>
      <dgm:t>
        <a:bodyPr/>
        <a:lstStyle/>
        <a:p>
          <a:r>
            <a:rPr lang="en-GB" sz="1200" dirty="0" smtClean="0"/>
            <a:t>Thailand: Major synergies between adaptation and mitigation</a:t>
          </a:r>
        </a:p>
      </dgm:t>
    </dgm:pt>
    <dgm:pt modelId="{F6BA880E-3EDF-4890-9BEC-0148714D0C8B}" type="parTrans" cxnId="{C11B7868-4878-45D5-AC70-E9161302AA12}">
      <dgm:prSet/>
      <dgm:spPr/>
      <dgm:t>
        <a:bodyPr/>
        <a:lstStyle/>
        <a:p>
          <a:endParaRPr lang="en-GB"/>
        </a:p>
      </dgm:t>
    </dgm:pt>
    <dgm:pt modelId="{C15899BA-CD6C-4A9E-A5FB-7A295B7A1202}" type="sibTrans" cxnId="{C11B7868-4878-45D5-AC70-E9161302AA12}">
      <dgm:prSet/>
      <dgm:spPr/>
      <dgm:t>
        <a:bodyPr/>
        <a:lstStyle/>
        <a:p>
          <a:endParaRPr lang="en-GB"/>
        </a:p>
      </dgm:t>
    </dgm:pt>
    <dgm:pt modelId="{F1632419-48A7-40BE-A3EF-D7A4F0B621DE}">
      <dgm:prSet phldrT="[Text]" custT="1"/>
      <dgm:spPr/>
      <dgm:t>
        <a:bodyPr/>
        <a:lstStyle/>
        <a:p>
          <a:r>
            <a:rPr lang="en-GB" sz="1200" dirty="0" smtClean="0"/>
            <a:t>Solomon Islands: Sustainable Development Goals (SDGs)</a:t>
          </a:r>
          <a:endParaRPr lang="en-GB" sz="1200" dirty="0"/>
        </a:p>
      </dgm:t>
    </dgm:pt>
    <dgm:pt modelId="{CE93206B-A545-46EC-92B8-97121B16ECD6}" type="parTrans" cxnId="{BB06700E-041E-43E5-B402-41FB0B9D92D0}">
      <dgm:prSet/>
      <dgm:spPr/>
      <dgm:t>
        <a:bodyPr/>
        <a:lstStyle/>
        <a:p>
          <a:endParaRPr lang="en-GB"/>
        </a:p>
      </dgm:t>
    </dgm:pt>
    <dgm:pt modelId="{577C5DF3-7B7F-4720-ADE4-3D7B196CD162}" type="sibTrans" cxnId="{BB06700E-041E-43E5-B402-41FB0B9D92D0}">
      <dgm:prSet/>
      <dgm:spPr/>
      <dgm:t>
        <a:bodyPr/>
        <a:lstStyle/>
        <a:p>
          <a:endParaRPr lang="en-GB"/>
        </a:p>
      </dgm:t>
    </dgm:pt>
    <dgm:pt modelId="{709506C2-8673-493F-BFC5-4ACDF6091266}">
      <dgm:prSet phldrT="[Text]" custT="1"/>
      <dgm:spPr/>
      <dgm:t>
        <a:bodyPr/>
        <a:lstStyle/>
        <a:p>
          <a:r>
            <a:rPr lang="en-GB" sz="1200" dirty="0" smtClean="0"/>
            <a:t>Colombia: extensive co-benefit analysis under the Colombian Low Carbon Development Strategy (ECDBC), which is a key input for the INDCs.</a:t>
          </a:r>
          <a:endParaRPr lang="en-GB" sz="1200" dirty="0"/>
        </a:p>
      </dgm:t>
    </dgm:pt>
    <dgm:pt modelId="{047BF47E-E6DE-48D1-88FA-76B6E4EC9536}" type="parTrans" cxnId="{39316593-4664-4DBB-8658-1980A76EEF0B}">
      <dgm:prSet/>
      <dgm:spPr/>
      <dgm:t>
        <a:bodyPr/>
        <a:lstStyle/>
        <a:p>
          <a:endParaRPr lang="en-GB"/>
        </a:p>
      </dgm:t>
    </dgm:pt>
    <dgm:pt modelId="{E42D42FB-26F2-4268-AEF9-378251179166}" type="sibTrans" cxnId="{39316593-4664-4DBB-8658-1980A76EEF0B}">
      <dgm:prSet/>
      <dgm:spPr/>
      <dgm:t>
        <a:bodyPr/>
        <a:lstStyle/>
        <a:p>
          <a:endParaRPr lang="en-GB"/>
        </a:p>
      </dgm:t>
    </dgm:pt>
    <dgm:pt modelId="{6DA532EF-3B3F-4915-ACA7-AD7E310720D9}">
      <dgm:prSet phldrT="[Text]" custT="1"/>
      <dgm:spPr/>
      <dgm:t>
        <a:bodyPr/>
        <a:lstStyle/>
        <a:p>
          <a:r>
            <a:rPr lang="en-GB" sz="1200" dirty="0" smtClean="0"/>
            <a:t>Philippines: Vulnerability of mitigation options assessed</a:t>
          </a:r>
        </a:p>
      </dgm:t>
    </dgm:pt>
    <dgm:pt modelId="{25ED6FBB-5E2A-4D8E-8784-2B33065E6754}" type="parTrans" cxnId="{C3ECD69B-2DC0-4AAA-B4C5-B2F6C16B83B3}">
      <dgm:prSet/>
      <dgm:spPr/>
      <dgm:t>
        <a:bodyPr/>
        <a:lstStyle/>
        <a:p>
          <a:endParaRPr lang="en-GB"/>
        </a:p>
      </dgm:t>
    </dgm:pt>
    <dgm:pt modelId="{7A145ADD-803B-4F2C-ABC9-5C6B3A74C829}" type="sibTrans" cxnId="{C3ECD69B-2DC0-4AAA-B4C5-B2F6C16B83B3}">
      <dgm:prSet/>
      <dgm:spPr/>
      <dgm:t>
        <a:bodyPr/>
        <a:lstStyle/>
        <a:p>
          <a:endParaRPr lang="en-GB"/>
        </a:p>
      </dgm:t>
    </dgm:pt>
    <dgm:pt modelId="{2DEF7CCE-F703-4EF4-9E8A-78500F021FF3}" type="pres">
      <dgm:prSet presAssocID="{F1120A92-21AF-4A75-A73C-0577ADBC4BEE}" presName="diagram" presStyleCnt="0">
        <dgm:presLayoutVars>
          <dgm:chPref val="1"/>
          <dgm:dir/>
          <dgm:animOne val="branch"/>
          <dgm:animLvl val="lvl"/>
          <dgm:resizeHandles/>
        </dgm:presLayoutVars>
      </dgm:prSet>
      <dgm:spPr/>
      <dgm:t>
        <a:bodyPr/>
        <a:lstStyle/>
        <a:p>
          <a:endParaRPr lang="en-GB"/>
        </a:p>
      </dgm:t>
    </dgm:pt>
    <dgm:pt modelId="{64BBA7A7-1B43-4DC6-BB8E-7254F0CB9801}" type="pres">
      <dgm:prSet presAssocID="{09AD9199-EE39-431E-8FB2-1CAC0E57CC98}" presName="root" presStyleCnt="0"/>
      <dgm:spPr/>
    </dgm:pt>
    <dgm:pt modelId="{CFF14887-0B81-4786-8693-E742ABD8C2C5}" type="pres">
      <dgm:prSet presAssocID="{09AD9199-EE39-431E-8FB2-1CAC0E57CC98}" presName="rootComposite" presStyleCnt="0"/>
      <dgm:spPr/>
    </dgm:pt>
    <dgm:pt modelId="{517070AF-ECB8-442C-AFB8-4FA86276AC7B}" type="pres">
      <dgm:prSet presAssocID="{09AD9199-EE39-431E-8FB2-1CAC0E57CC98}" presName="rootText" presStyleLbl="node1" presStyleIdx="0" presStyleCnt="2" custScaleX="304166" custScaleY="92078"/>
      <dgm:spPr/>
      <dgm:t>
        <a:bodyPr/>
        <a:lstStyle/>
        <a:p>
          <a:endParaRPr lang="en-GB"/>
        </a:p>
      </dgm:t>
    </dgm:pt>
    <dgm:pt modelId="{ECBE1A87-FC9F-468C-B498-54E7A9D950B2}" type="pres">
      <dgm:prSet presAssocID="{09AD9199-EE39-431E-8FB2-1CAC0E57CC98}" presName="rootConnector" presStyleLbl="node1" presStyleIdx="0" presStyleCnt="2"/>
      <dgm:spPr/>
      <dgm:t>
        <a:bodyPr/>
        <a:lstStyle/>
        <a:p>
          <a:endParaRPr lang="en-GB"/>
        </a:p>
      </dgm:t>
    </dgm:pt>
    <dgm:pt modelId="{1CC3654D-0CDF-4864-AEDD-03585A242AE1}" type="pres">
      <dgm:prSet presAssocID="{09AD9199-EE39-431E-8FB2-1CAC0E57CC98}" presName="childShape" presStyleCnt="0"/>
      <dgm:spPr/>
    </dgm:pt>
    <dgm:pt modelId="{1C65D2DA-6D3F-4D1F-9425-5900FA486B4A}" type="pres">
      <dgm:prSet presAssocID="{C018B2B8-1B90-4637-A2D7-A230A474028E}" presName="Name13" presStyleLbl="parChTrans1D2" presStyleIdx="0" presStyleCnt="4"/>
      <dgm:spPr/>
      <dgm:t>
        <a:bodyPr/>
        <a:lstStyle/>
        <a:p>
          <a:endParaRPr lang="en-GB"/>
        </a:p>
      </dgm:t>
    </dgm:pt>
    <dgm:pt modelId="{352C17EF-E5CD-416E-8F11-6528FF4AC413}" type="pres">
      <dgm:prSet presAssocID="{9A32C9B9-1344-4527-8BF8-4D2706406795}" presName="childText" presStyleLbl="bgAcc1" presStyleIdx="0" presStyleCnt="4" custScaleX="378961" custScaleY="328881" custLinFactNeighborX="-21550">
        <dgm:presLayoutVars>
          <dgm:bulletEnabled val="1"/>
        </dgm:presLayoutVars>
      </dgm:prSet>
      <dgm:spPr/>
      <dgm:t>
        <a:bodyPr/>
        <a:lstStyle/>
        <a:p>
          <a:endParaRPr lang="en-GB"/>
        </a:p>
      </dgm:t>
    </dgm:pt>
    <dgm:pt modelId="{1B069FF6-6B6B-464D-85A4-4ED11B965441}" type="pres">
      <dgm:prSet presAssocID="{C0DFEC60-4FFB-49AF-A954-E71760F04E55}" presName="Name13" presStyleLbl="parChTrans1D2" presStyleIdx="1" presStyleCnt="4"/>
      <dgm:spPr/>
      <dgm:t>
        <a:bodyPr/>
        <a:lstStyle/>
        <a:p>
          <a:endParaRPr lang="en-GB"/>
        </a:p>
      </dgm:t>
    </dgm:pt>
    <dgm:pt modelId="{7A14E124-618E-4C88-9513-8A9EB727447E}" type="pres">
      <dgm:prSet presAssocID="{7742A7DB-5E88-4D07-AB1E-54DBFB06D2F7}" presName="childText" presStyleLbl="bgAcc1" presStyleIdx="1" presStyleCnt="4" custScaleX="384802" custScaleY="377372" custLinFactNeighborX="-19754" custLinFactNeighborY="-2873">
        <dgm:presLayoutVars>
          <dgm:bulletEnabled val="1"/>
        </dgm:presLayoutVars>
      </dgm:prSet>
      <dgm:spPr/>
      <dgm:t>
        <a:bodyPr/>
        <a:lstStyle/>
        <a:p>
          <a:endParaRPr lang="en-GB"/>
        </a:p>
      </dgm:t>
    </dgm:pt>
    <dgm:pt modelId="{3B324AB6-05B6-46DF-8FBE-9D447467388B}" type="pres">
      <dgm:prSet presAssocID="{C917E9FA-CEDE-4AB4-B4DF-010E4331212A}" presName="root" presStyleCnt="0"/>
      <dgm:spPr/>
    </dgm:pt>
    <dgm:pt modelId="{EAFBB781-67BF-422B-B6D1-63E38020B062}" type="pres">
      <dgm:prSet presAssocID="{C917E9FA-CEDE-4AB4-B4DF-010E4331212A}" presName="rootComposite" presStyleCnt="0"/>
      <dgm:spPr/>
    </dgm:pt>
    <dgm:pt modelId="{BA97C4D1-F5C8-4286-9B27-7AAEF2AC0CB7}" type="pres">
      <dgm:prSet presAssocID="{C917E9FA-CEDE-4AB4-B4DF-010E4331212A}" presName="rootText" presStyleLbl="node1" presStyleIdx="1" presStyleCnt="2" custScaleX="432318" custScaleY="92078"/>
      <dgm:spPr/>
      <dgm:t>
        <a:bodyPr/>
        <a:lstStyle/>
        <a:p>
          <a:endParaRPr lang="en-GB"/>
        </a:p>
      </dgm:t>
    </dgm:pt>
    <dgm:pt modelId="{F6307AC7-71F4-4407-A161-502A16BCB86A}" type="pres">
      <dgm:prSet presAssocID="{C917E9FA-CEDE-4AB4-B4DF-010E4331212A}" presName="rootConnector" presStyleLbl="node1" presStyleIdx="1" presStyleCnt="2"/>
      <dgm:spPr/>
      <dgm:t>
        <a:bodyPr/>
        <a:lstStyle/>
        <a:p>
          <a:endParaRPr lang="en-GB"/>
        </a:p>
      </dgm:t>
    </dgm:pt>
    <dgm:pt modelId="{C403959E-FD16-45AE-A74C-9F98FB51D3C0}" type="pres">
      <dgm:prSet presAssocID="{C917E9FA-CEDE-4AB4-B4DF-010E4331212A}" presName="childShape" presStyleCnt="0"/>
      <dgm:spPr/>
    </dgm:pt>
    <dgm:pt modelId="{B83F85F2-BCD3-426C-A8C3-38316D1AFE73}" type="pres">
      <dgm:prSet presAssocID="{CEA1E870-2C9D-4FC7-AA9D-E1E1B16030FC}" presName="Name13" presStyleLbl="parChTrans1D2" presStyleIdx="2" presStyleCnt="4"/>
      <dgm:spPr/>
      <dgm:t>
        <a:bodyPr/>
        <a:lstStyle/>
        <a:p>
          <a:endParaRPr lang="en-GB"/>
        </a:p>
      </dgm:t>
    </dgm:pt>
    <dgm:pt modelId="{A39CAEE3-D6E9-4FFF-8D3B-7FB2BFCC6420}" type="pres">
      <dgm:prSet presAssocID="{C6CE4C8F-48A9-4EF5-9BF1-E61E2B378AF5}" presName="childText" presStyleLbl="bgAcc1" presStyleIdx="2" presStyleCnt="4" custScaleX="520000" custScaleY="151744" custLinFactNeighborX="-31340">
        <dgm:presLayoutVars>
          <dgm:bulletEnabled val="1"/>
        </dgm:presLayoutVars>
      </dgm:prSet>
      <dgm:spPr/>
      <dgm:t>
        <a:bodyPr/>
        <a:lstStyle/>
        <a:p>
          <a:endParaRPr lang="en-GB"/>
        </a:p>
      </dgm:t>
    </dgm:pt>
    <dgm:pt modelId="{08498925-270F-4EAF-B6CE-21E1D1BB3D79}" type="pres">
      <dgm:prSet presAssocID="{6544F5E1-224F-489F-9E17-CADDE53518F0}" presName="Name13" presStyleLbl="parChTrans1D2" presStyleIdx="3" presStyleCnt="4"/>
      <dgm:spPr/>
      <dgm:t>
        <a:bodyPr/>
        <a:lstStyle/>
        <a:p>
          <a:endParaRPr lang="en-GB"/>
        </a:p>
      </dgm:t>
    </dgm:pt>
    <dgm:pt modelId="{D93CA276-64CD-4339-B9E7-CBB4B69FCC02}" type="pres">
      <dgm:prSet presAssocID="{37AF8F11-F427-40F4-8941-61803DDDE71C}" presName="childText" presStyleLbl="bgAcc1" presStyleIdx="3" presStyleCnt="4" custScaleX="517404" custScaleY="339874" custLinFactNeighborX="-27653" custLinFactNeighborY="-2950">
        <dgm:presLayoutVars>
          <dgm:bulletEnabled val="1"/>
        </dgm:presLayoutVars>
      </dgm:prSet>
      <dgm:spPr/>
      <dgm:t>
        <a:bodyPr/>
        <a:lstStyle/>
        <a:p>
          <a:endParaRPr lang="en-GB"/>
        </a:p>
      </dgm:t>
    </dgm:pt>
  </dgm:ptLst>
  <dgm:cxnLst>
    <dgm:cxn modelId="{68EFC1DA-CFA7-4716-AB41-45CE8B451953}" type="presOf" srcId="{6DA532EF-3B3F-4915-ACA7-AD7E310720D9}" destId="{A39CAEE3-D6E9-4FFF-8D3B-7FB2BFCC6420}" srcOrd="0" destOrd="2" presId="urn:microsoft.com/office/officeart/2005/8/layout/hierarchy3"/>
    <dgm:cxn modelId="{F8823D8E-BD98-45EF-89E8-ED1B72407CBE}" type="presOf" srcId="{28BA2898-F64F-4559-9432-7E719FD7CDE0}" destId="{A39CAEE3-D6E9-4FFF-8D3B-7FB2BFCC6420}" srcOrd="0" destOrd="1" presId="urn:microsoft.com/office/officeart/2005/8/layout/hierarchy3"/>
    <dgm:cxn modelId="{3D5B2BA4-731D-4AA4-9E80-31CFF34DE822}" type="presOf" srcId="{F1632419-48A7-40BE-A3EF-D7A4F0B621DE}" destId="{D93CA276-64CD-4339-B9E7-CBB4B69FCC02}" srcOrd="0" destOrd="3" presId="urn:microsoft.com/office/officeart/2005/8/layout/hierarchy3"/>
    <dgm:cxn modelId="{CED7ED50-CB63-45F6-A7A8-68DAA21595C4}" srcId="{7742A7DB-5E88-4D07-AB1E-54DBFB06D2F7}" destId="{F3086C12-E19E-454D-A129-EB48BEC38A45}" srcOrd="0" destOrd="0" parTransId="{9F02ED88-68A4-4103-BC86-0F713E96ACA0}" sibTransId="{7BDB9696-BDD3-478B-A063-F8573C38EA53}"/>
    <dgm:cxn modelId="{BB06700E-041E-43E5-B402-41FB0B9D92D0}" srcId="{37AF8F11-F427-40F4-8941-61803DDDE71C}" destId="{F1632419-48A7-40BE-A3EF-D7A4F0B621DE}" srcOrd="2" destOrd="0" parTransId="{CE93206B-A545-46EC-92B8-97121B16ECD6}" sibTransId="{577C5DF3-7B7F-4720-ADE4-3D7B196CD162}"/>
    <dgm:cxn modelId="{F0CA0020-FB1E-46E5-9409-6B773564078F}" type="presOf" srcId="{F1120A92-21AF-4A75-A73C-0577ADBC4BEE}" destId="{2DEF7CCE-F703-4EF4-9E8A-78500F021FF3}" srcOrd="0" destOrd="0" presId="urn:microsoft.com/office/officeart/2005/8/layout/hierarchy3"/>
    <dgm:cxn modelId="{C3ECD69B-2DC0-4AAA-B4C5-B2F6C16B83B3}" srcId="{C6CE4C8F-48A9-4EF5-9BF1-E61E2B378AF5}" destId="{6DA532EF-3B3F-4915-ACA7-AD7E310720D9}" srcOrd="1" destOrd="0" parTransId="{25ED6FBB-5E2A-4D8E-8784-2B33065E6754}" sibTransId="{7A145ADD-803B-4F2C-ABC9-5C6B3A74C829}"/>
    <dgm:cxn modelId="{EB930660-9D84-4359-A9BE-2319B60C7120}" type="presOf" srcId="{CEA1E870-2C9D-4FC7-AA9D-E1E1B16030FC}" destId="{B83F85F2-BCD3-426C-A8C3-38316D1AFE73}" srcOrd="0" destOrd="0" presId="urn:microsoft.com/office/officeart/2005/8/layout/hierarchy3"/>
    <dgm:cxn modelId="{525DF806-DA8D-4600-8B46-CE2749BE008C}" type="presOf" srcId="{9A32C9B9-1344-4527-8BF8-4D2706406795}" destId="{352C17EF-E5CD-416E-8F11-6528FF4AC413}" srcOrd="0" destOrd="0" presId="urn:microsoft.com/office/officeart/2005/8/layout/hierarchy3"/>
    <dgm:cxn modelId="{FD96FB0E-73A8-42F5-9573-F8D8D17FBD83}" srcId="{9A32C9B9-1344-4527-8BF8-4D2706406795}" destId="{DD296A03-B08C-45EC-BA79-1762AA292F1B}" srcOrd="0" destOrd="0" parTransId="{28530BA5-F730-4A0B-B69D-B10D8855F09F}" sibTransId="{9AE0AE1B-68F3-4EF8-919A-3C6F8FE5F418}"/>
    <dgm:cxn modelId="{4AF8DAEB-38C6-46DB-9CD0-BCD615D0F0C8}" type="presOf" srcId="{37AF8F11-F427-40F4-8941-61803DDDE71C}" destId="{D93CA276-64CD-4339-B9E7-CBB4B69FCC02}" srcOrd="0" destOrd="0" presId="urn:microsoft.com/office/officeart/2005/8/layout/hierarchy3"/>
    <dgm:cxn modelId="{EE5102A4-DC3F-4BEB-B543-A86669136FB0}" type="presOf" srcId="{C917E9FA-CEDE-4AB4-B4DF-010E4331212A}" destId="{F6307AC7-71F4-4407-A161-502A16BCB86A}" srcOrd="1" destOrd="0" presId="urn:microsoft.com/office/officeart/2005/8/layout/hierarchy3"/>
    <dgm:cxn modelId="{F7882F21-CCED-4630-9E73-DD33075F066F}" type="presOf" srcId="{C6CE4C8F-48A9-4EF5-9BF1-E61E2B378AF5}" destId="{A39CAEE3-D6E9-4FFF-8D3B-7FB2BFCC6420}" srcOrd="0" destOrd="0" presId="urn:microsoft.com/office/officeart/2005/8/layout/hierarchy3"/>
    <dgm:cxn modelId="{5ADAF5ED-5FC7-447C-BA09-86D1261312CA}" type="presOf" srcId="{09AD9199-EE39-431E-8FB2-1CAC0E57CC98}" destId="{ECBE1A87-FC9F-468C-B498-54E7A9D950B2}" srcOrd="1" destOrd="0" presId="urn:microsoft.com/office/officeart/2005/8/layout/hierarchy3"/>
    <dgm:cxn modelId="{D4528368-39EE-4593-9768-9A4E1CF6832A}" srcId="{09AD9199-EE39-431E-8FB2-1CAC0E57CC98}" destId="{9A32C9B9-1344-4527-8BF8-4D2706406795}" srcOrd="0" destOrd="0" parTransId="{C018B2B8-1B90-4637-A2D7-A230A474028E}" sibTransId="{87E9E4D4-91A1-4C48-A1D2-8675A7646F61}"/>
    <dgm:cxn modelId="{62C072A0-7DBB-403A-9B9A-2337E7868AAC}" srcId="{F1120A92-21AF-4A75-A73C-0577ADBC4BEE}" destId="{09AD9199-EE39-431E-8FB2-1CAC0E57CC98}" srcOrd="0" destOrd="0" parTransId="{67BD36F7-FC41-425B-88B7-53061882602B}" sibTransId="{0C4B4B4E-9E12-4375-AD81-929488362175}"/>
    <dgm:cxn modelId="{26D4C81D-71FA-4DD0-88A3-E7E900029AC3}" type="presOf" srcId="{6544F5E1-224F-489F-9E17-CADDE53518F0}" destId="{08498925-270F-4EAF-B6CE-21E1D1BB3D79}" srcOrd="0" destOrd="0" presId="urn:microsoft.com/office/officeart/2005/8/layout/hierarchy3"/>
    <dgm:cxn modelId="{DFCECAEC-6305-4C30-A9D5-EBCC1896BCC6}" srcId="{C917E9FA-CEDE-4AB4-B4DF-010E4331212A}" destId="{37AF8F11-F427-40F4-8941-61803DDDE71C}" srcOrd="1" destOrd="0" parTransId="{6544F5E1-224F-489F-9E17-CADDE53518F0}" sibTransId="{FD20625B-3CB4-44E5-B833-C90302421DD8}"/>
    <dgm:cxn modelId="{72DDEF5F-4DDF-4C36-9C50-7B2C1AAB21DC}" type="presOf" srcId="{C917E9FA-CEDE-4AB4-B4DF-010E4331212A}" destId="{BA97C4D1-F5C8-4286-9B27-7AAEF2AC0CB7}" srcOrd="0" destOrd="0" presId="urn:microsoft.com/office/officeart/2005/8/layout/hierarchy3"/>
    <dgm:cxn modelId="{D23E7F22-2E21-470B-B356-994E2F4E074D}" type="presOf" srcId="{F3086C12-E19E-454D-A129-EB48BEC38A45}" destId="{7A14E124-618E-4C88-9513-8A9EB727447E}" srcOrd="0" destOrd="1" presId="urn:microsoft.com/office/officeart/2005/8/layout/hierarchy3"/>
    <dgm:cxn modelId="{ED43DC87-0A21-4E62-A049-EA65CB281C7E}" srcId="{C917E9FA-CEDE-4AB4-B4DF-010E4331212A}" destId="{C6CE4C8F-48A9-4EF5-9BF1-E61E2B378AF5}" srcOrd="0" destOrd="0" parTransId="{CEA1E870-2C9D-4FC7-AA9D-E1E1B16030FC}" sibTransId="{D5400733-D6B5-4F7A-848F-A7DC07E32225}"/>
    <dgm:cxn modelId="{E459C62E-A8A8-4935-9E7E-88DFAD2B42E6}" type="presOf" srcId="{709506C2-8673-493F-BFC5-4ACDF6091266}" destId="{7A14E124-618E-4C88-9513-8A9EB727447E}" srcOrd="0" destOrd="2" presId="urn:microsoft.com/office/officeart/2005/8/layout/hierarchy3"/>
    <dgm:cxn modelId="{79F83C8F-FB90-43FC-BC8F-14445123ECD0}" type="presOf" srcId="{DD296A03-B08C-45EC-BA79-1762AA292F1B}" destId="{352C17EF-E5CD-416E-8F11-6528FF4AC413}" srcOrd="0" destOrd="1" presId="urn:microsoft.com/office/officeart/2005/8/layout/hierarchy3"/>
    <dgm:cxn modelId="{B92AD348-F8EE-40AE-A3F5-BBEDEB891951}" type="presOf" srcId="{C0DFEC60-4FFB-49AF-A954-E71760F04E55}" destId="{1B069FF6-6B6B-464D-85A4-4ED11B965441}" srcOrd="0" destOrd="0" presId="urn:microsoft.com/office/officeart/2005/8/layout/hierarchy3"/>
    <dgm:cxn modelId="{2C50E034-0479-4D7C-85CE-0C91C0748EEA}" type="presOf" srcId="{C018B2B8-1B90-4637-A2D7-A230A474028E}" destId="{1C65D2DA-6D3F-4D1F-9425-5900FA486B4A}" srcOrd="0" destOrd="0" presId="urn:microsoft.com/office/officeart/2005/8/layout/hierarchy3"/>
    <dgm:cxn modelId="{B99C705D-7B91-4F80-8035-7FFA46181D26}" type="presOf" srcId="{09AD9199-EE39-431E-8FB2-1CAC0E57CC98}" destId="{517070AF-ECB8-442C-AFB8-4FA86276AC7B}" srcOrd="0" destOrd="0" presId="urn:microsoft.com/office/officeart/2005/8/layout/hierarchy3"/>
    <dgm:cxn modelId="{022685DB-A9B9-4EB4-872E-E9224ECD3262}" type="presOf" srcId="{6405853E-97B1-4BD5-A85A-8456A55A8E94}" destId="{D93CA276-64CD-4339-B9E7-CBB4B69FCC02}" srcOrd="0" destOrd="2" presId="urn:microsoft.com/office/officeart/2005/8/layout/hierarchy3"/>
    <dgm:cxn modelId="{DB1AEBB5-2563-4EF5-B39A-64CC74EBCC32}" srcId="{37AF8F11-F427-40F4-8941-61803DDDE71C}" destId="{6405853E-97B1-4BD5-A85A-8456A55A8E94}" srcOrd="1" destOrd="0" parTransId="{A2B114A9-7670-4634-A6E7-DF40FB50D37F}" sibTransId="{82E834C8-0095-4099-9E56-C760D3C48BAB}"/>
    <dgm:cxn modelId="{39316593-4664-4DBB-8658-1980A76EEF0B}" srcId="{7742A7DB-5E88-4D07-AB1E-54DBFB06D2F7}" destId="{709506C2-8673-493F-BFC5-4ACDF6091266}" srcOrd="1" destOrd="0" parTransId="{047BF47E-E6DE-48D1-88FA-76B6E4EC9536}" sibTransId="{E42D42FB-26F2-4268-AEF9-378251179166}"/>
    <dgm:cxn modelId="{C16BB8E9-CA7F-401F-9E89-BF2A3A6CC341}" srcId="{09AD9199-EE39-431E-8FB2-1CAC0E57CC98}" destId="{7742A7DB-5E88-4D07-AB1E-54DBFB06D2F7}" srcOrd="1" destOrd="0" parTransId="{C0DFEC60-4FFB-49AF-A954-E71760F04E55}" sibTransId="{A9F84A0D-C962-4A98-8792-10F3081151DF}"/>
    <dgm:cxn modelId="{BA3FBB91-CBB7-4AC4-A67F-F80C93B7372D}" srcId="{F1120A92-21AF-4A75-A73C-0577ADBC4BEE}" destId="{C917E9FA-CEDE-4AB4-B4DF-010E4331212A}" srcOrd="1" destOrd="0" parTransId="{61EE1459-FB79-46A4-85FE-F1F523CB189B}" sibTransId="{98000C3E-276A-4885-8702-2637A160E948}"/>
    <dgm:cxn modelId="{7FC19F7A-3F2A-46AA-AFE8-C931E4CC1EC8}" type="presOf" srcId="{739B89A9-669A-4EA0-A1A1-809E940E391C}" destId="{D93CA276-64CD-4339-B9E7-CBB4B69FCC02}" srcOrd="0" destOrd="1" presId="urn:microsoft.com/office/officeart/2005/8/layout/hierarchy3"/>
    <dgm:cxn modelId="{9C265A1A-46D5-4D62-95B1-D8E6A9EB4925}" srcId="{37AF8F11-F427-40F4-8941-61803DDDE71C}" destId="{739B89A9-669A-4EA0-A1A1-809E940E391C}" srcOrd="0" destOrd="0" parTransId="{F5843122-3222-4B68-96FD-2B2D75F0E55C}" sibTransId="{EC271C3B-CFF5-4FA2-9EE3-B9C57E6CE53A}"/>
    <dgm:cxn modelId="{C11B7868-4878-45D5-AC70-E9161302AA12}" srcId="{C6CE4C8F-48A9-4EF5-9BF1-E61E2B378AF5}" destId="{28BA2898-F64F-4559-9432-7E719FD7CDE0}" srcOrd="0" destOrd="0" parTransId="{F6BA880E-3EDF-4890-9BEC-0148714D0C8B}" sibTransId="{C15899BA-CD6C-4A9E-A5FB-7A295B7A1202}"/>
    <dgm:cxn modelId="{F7519D32-38E5-4BAC-BE29-40771298EA56}" type="presOf" srcId="{7742A7DB-5E88-4D07-AB1E-54DBFB06D2F7}" destId="{7A14E124-618E-4C88-9513-8A9EB727447E}" srcOrd="0" destOrd="0" presId="urn:microsoft.com/office/officeart/2005/8/layout/hierarchy3"/>
    <dgm:cxn modelId="{CE73490A-4FC2-43EF-9747-E375ED309E22}" type="presParOf" srcId="{2DEF7CCE-F703-4EF4-9E8A-78500F021FF3}" destId="{64BBA7A7-1B43-4DC6-BB8E-7254F0CB9801}" srcOrd="0" destOrd="0" presId="urn:microsoft.com/office/officeart/2005/8/layout/hierarchy3"/>
    <dgm:cxn modelId="{9A15DE90-B5E3-4471-94CF-228164F58102}" type="presParOf" srcId="{64BBA7A7-1B43-4DC6-BB8E-7254F0CB9801}" destId="{CFF14887-0B81-4786-8693-E742ABD8C2C5}" srcOrd="0" destOrd="0" presId="urn:microsoft.com/office/officeart/2005/8/layout/hierarchy3"/>
    <dgm:cxn modelId="{AD0E285D-516E-43BF-8AD2-28C5945E694F}" type="presParOf" srcId="{CFF14887-0B81-4786-8693-E742ABD8C2C5}" destId="{517070AF-ECB8-442C-AFB8-4FA86276AC7B}" srcOrd="0" destOrd="0" presId="urn:microsoft.com/office/officeart/2005/8/layout/hierarchy3"/>
    <dgm:cxn modelId="{BCE3B5B5-31CB-4899-BA7F-CEBFB9F0D36C}" type="presParOf" srcId="{CFF14887-0B81-4786-8693-E742ABD8C2C5}" destId="{ECBE1A87-FC9F-468C-B498-54E7A9D950B2}" srcOrd="1" destOrd="0" presId="urn:microsoft.com/office/officeart/2005/8/layout/hierarchy3"/>
    <dgm:cxn modelId="{260E835C-206E-4871-B611-0B5E2AEAC01E}" type="presParOf" srcId="{64BBA7A7-1B43-4DC6-BB8E-7254F0CB9801}" destId="{1CC3654D-0CDF-4864-AEDD-03585A242AE1}" srcOrd="1" destOrd="0" presId="urn:microsoft.com/office/officeart/2005/8/layout/hierarchy3"/>
    <dgm:cxn modelId="{0DF8B93A-95F2-482A-B8F9-5036C2B5428C}" type="presParOf" srcId="{1CC3654D-0CDF-4864-AEDD-03585A242AE1}" destId="{1C65D2DA-6D3F-4D1F-9425-5900FA486B4A}" srcOrd="0" destOrd="0" presId="urn:microsoft.com/office/officeart/2005/8/layout/hierarchy3"/>
    <dgm:cxn modelId="{2BE1C65E-E87B-4513-BED9-AF6222B7C841}" type="presParOf" srcId="{1CC3654D-0CDF-4864-AEDD-03585A242AE1}" destId="{352C17EF-E5CD-416E-8F11-6528FF4AC413}" srcOrd="1" destOrd="0" presId="urn:microsoft.com/office/officeart/2005/8/layout/hierarchy3"/>
    <dgm:cxn modelId="{4D5B3C01-7052-493B-B564-0E383099E76F}" type="presParOf" srcId="{1CC3654D-0CDF-4864-AEDD-03585A242AE1}" destId="{1B069FF6-6B6B-464D-85A4-4ED11B965441}" srcOrd="2" destOrd="0" presId="urn:microsoft.com/office/officeart/2005/8/layout/hierarchy3"/>
    <dgm:cxn modelId="{7F2417CC-CE49-49C6-8860-798328F54CE5}" type="presParOf" srcId="{1CC3654D-0CDF-4864-AEDD-03585A242AE1}" destId="{7A14E124-618E-4C88-9513-8A9EB727447E}" srcOrd="3" destOrd="0" presId="urn:microsoft.com/office/officeart/2005/8/layout/hierarchy3"/>
    <dgm:cxn modelId="{6713BD71-CC95-4A41-A718-319133D9D0C4}" type="presParOf" srcId="{2DEF7CCE-F703-4EF4-9E8A-78500F021FF3}" destId="{3B324AB6-05B6-46DF-8FBE-9D447467388B}" srcOrd="1" destOrd="0" presId="urn:microsoft.com/office/officeart/2005/8/layout/hierarchy3"/>
    <dgm:cxn modelId="{DA7CE01B-CD0E-4BE8-A84E-B3C6E846F1A2}" type="presParOf" srcId="{3B324AB6-05B6-46DF-8FBE-9D447467388B}" destId="{EAFBB781-67BF-422B-B6D1-63E38020B062}" srcOrd="0" destOrd="0" presId="urn:microsoft.com/office/officeart/2005/8/layout/hierarchy3"/>
    <dgm:cxn modelId="{A5E58536-371A-4AA1-B9F7-C97945BA4B14}" type="presParOf" srcId="{EAFBB781-67BF-422B-B6D1-63E38020B062}" destId="{BA97C4D1-F5C8-4286-9B27-7AAEF2AC0CB7}" srcOrd="0" destOrd="0" presId="urn:microsoft.com/office/officeart/2005/8/layout/hierarchy3"/>
    <dgm:cxn modelId="{2E3A5623-5196-4A13-BEE4-30424440C198}" type="presParOf" srcId="{EAFBB781-67BF-422B-B6D1-63E38020B062}" destId="{F6307AC7-71F4-4407-A161-502A16BCB86A}" srcOrd="1" destOrd="0" presId="urn:microsoft.com/office/officeart/2005/8/layout/hierarchy3"/>
    <dgm:cxn modelId="{C85108FF-C960-4E23-A08A-3E143E5C005D}" type="presParOf" srcId="{3B324AB6-05B6-46DF-8FBE-9D447467388B}" destId="{C403959E-FD16-45AE-A74C-9F98FB51D3C0}" srcOrd="1" destOrd="0" presId="urn:microsoft.com/office/officeart/2005/8/layout/hierarchy3"/>
    <dgm:cxn modelId="{257C64CF-0DA0-4248-AB01-6BA0FC041ED5}" type="presParOf" srcId="{C403959E-FD16-45AE-A74C-9F98FB51D3C0}" destId="{B83F85F2-BCD3-426C-A8C3-38316D1AFE73}" srcOrd="0" destOrd="0" presId="urn:microsoft.com/office/officeart/2005/8/layout/hierarchy3"/>
    <dgm:cxn modelId="{A203D8C3-DE05-4D16-AFB9-652ED39E55C8}" type="presParOf" srcId="{C403959E-FD16-45AE-A74C-9F98FB51D3C0}" destId="{A39CAEE3-D6E9-4FFF-8D3B-7FB2BFCC6420}" srcOrd="1" destOrd="0" presId="urn:microsoft.com/office/officeart/2005/8/layout/hierarchy3"/>
    <dgm:cxn modelId="{04170D3A-625A-402F-B0D8-04C5F2FAD8B2}" type="presParOf" srcId="{C403959E-FD16-45AE-A74C-9F98FB51D3C0}" destId="{08498925-270F-4EAF-B6CE-21E1D1BB3D79}" srcOrd="2" destOrd="0" presId="urn:microsoft.com/office/officeart/2005/8/layout/hierarchy3"/>
    <dgm:cxn modelId="{65868D43-F73C-4B92-99DE-F6BBB9DDE706}" type="presParOf" srcId="{C403959E-FD16-45AE-A74C-9F98FB51D3C0}" destId="{D93CA276-64CD-4339-B9E7-CBB4B69FCC0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CBBC4-A63F-40BD-AEA3-C883FD6765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FD480E70-8364-4158-B275-B0327F52B658}">
      <dgm:prSet phldrT="[Text]"/>
      <dgm:spPr/>
      <dgm:t>
        <a:bodyPr/>
        <a:lstStyle/>
        <a:p>
          <a:r>
            <a:rPr lang="de-DE" dirty="0" smtClean="0"/>
            <a:t>LEDS (CCDP)</a:t>
          </a:r>
          <a:endParaRPr lang="de-DE" dirty="0"/>
        </a:p>
      </dgm:t>
    </dgm:pt>
    <dgm:pt modelId="{9A8191B7-FCC1-4817-89F6-C3309E4D0C12}" type="parTrans" cxnId="{B0CBA4EB-6470-4B57-950C-5068C90F0492}">
      <dgm:prSet/>
      <dgm:spPr/>
      <dgm:t>
        <a:bodyPr/>
        <a:lstStyle/>
        <a:p>
          <a:endParaRPr lang="de-DE"/>
        </a:p>
      </dgm:t>
    </dgm:pt>
    <dgm:pt modelId="{3787DE8A-E00E-4D4D-9C29-BC561DF6245A}" type="sibTrans" cxnId="{B0CBA4EB-6470-4B57-950C-5068C90F0492}">
      <dgm:prSet/>
      <dgm:spPr/>
      <dgm:t>
        <a:bodyPr/>
        <a:lstStyle/>
        <a:p>
          <a:endParaRPr lang="de-DE"/>
        </a:p>
      </dgm:t>
    </dgm:pt>
    <dgm:pt modelId="{E435F00E-9384-4B30-B0BB-052886577706}">
      <dgm:prSet phldrT="[Text]"/>
      <dgm:spPr/>
      <dgm:t>
        <a:bodyPr/>
        <a:lstStyle/>
        <a:p>
          <a:r>
            <a:rPr lang="de-DE" dirty="0" err="1" smtClean="0"/>
            <a:t>Forestry</a:t>
          </a:r>
          <a:endParaRPr lang="de-DE" dirty="0"/>
        </a:p>
      </dgm:t>
    </dgm:pt>
    <dgm:pt modelId="{65170D18-A0AD-4489-B270-854073BBF89A}" type="parTrans" cxnId="{D09F3F3A-94AE-49B4-AC5C-54549D1F0C74}">
      <dgm:prSet/>
      <dgm:spPr/>
      <dgm:t>
        <a:bodyPr/>
        <a:lstStyle/>
        <a:p>
          <a:endParaRPr lang="de-DE"/>
        </a:p>
      </dgm:t>
    </dgm:pt>
    <dgm:pt modelId="{1E495297-2562-4BAA-A3D8-EDD5D1AFB4A9}" type="sibTrans" cxnId="{D09F3F3A-94AE-49B4-AC5C-54549D1F0C74}">
      <dgm:prSet/>
      <dgm:spPr/>
      <dgm:t>
        <a:bodyPr/>
        <a:lstStyle/>
        <a:p>
          <a:endParaRPr lang="de-DE"/>
        </a:p>
      </dgm:t>
    </dgm:pt>
    <dgm:pt modelId="{E8A29F40-8FDF-4B45-B894-65130AF71866}">
      <dgm:prSet phldrT="[Text]"/>
      <dgm:spPr/>
      <dgm:t>
        <a:bodyPr/>
        <a:lstStyle/>
        <a:p>
          <a:r>
            <a:rPr lang="de-DE" dirty="0" smtClean="0"/>
            <a:t>Quick </a:t>
          </a:r>
          <a:r>
            <a:rPr lang="de-DE" dirty="0" err="1" smtClean="0"/>
            <a:t>wins</a:t>
          </a:r>
          <a:endParaRPr lang="de-DE" dirty="0"/>
        </a:p>
      </dgm:t>
    </dgm:pt>
    <dgm:pt modelId="{31757C38-EFE7-406C-8A6A-CA0FA0277DBB}" type="parTrans" cxnId="{A44558EF-35BF-48CE-9424-7825D2C3F11A}">
      <dgm:prSet/>
      <dgm:spPr/>
      <dgm:t>
        <a:bodyPr/>
        <a:lstStyle/>
        <a:p>
          <a:endParaRPr lang="de-DE"/>
        </a:p>
      </dgm:t>
    </dgm:pt>
    <dgm:pt modelId="{3939FE48-561C-487A-B3B2-BD6656B456F7}" type="sibTrans" cxnId="{A44558EF-35BF-48CE-9424-7825D2C3F11A}">
      <dgm:prSet/>
      <dgm:spPr/>
      <dgm:t>
        <a:bodyPr/>
        <a:lstStyle/>
        <a:p>
          <a:endParaRPr lang="de-DE"/>
        </a:p>
      </dgm:t>
    </dgm:pt>
    <dgm:pt modelId="{CEE2A9B9-B4EB-48E1-BB13-2B0CAF728A7A}">
      <dgm:prSet/>
      <dgm:spPr/>
      <dgm:t>
        <a:bodyPr/>
        <a:lstStyle/>
        <a:p>
          <a:r>
            <a:rPr lang="de-DE" dirty="0" smtClean="0"/>
            <a:t>INDC</a:t>
          </a:r>
          <a:endParaRPr lang="de-DE" dirty="0"/>
        </a:p>
      </dgm:t>
    </dgm:pt>
    <dgm:pt modelId="{AB2CA613-57FF-4E71-A460-09F4735BF359}" type="parTrans" cxnId="{5C300B1E-871E-4E2A-A208-C106D9F95188}">
      <dgm:prSet/>
      <dgm:spPr/>
      <dgm:t>
        <a:bodyPr/>
        <a:lstStyle/>
        <a:p>
          <a:endParaRPr lang="de-DE"/>
        </a:p>
      </dgm:t>
    </dgm:pt>
    <dgm:pt modelId="{7C411485-D1EA-42D8-8608-C285E29333D6}" type="sibTrans" cxnId="{5C300B1E-871E-4E2A-A208-C106D9F95188}">
      <dgm:prSet/>
      <dgm:spPr/>
      <dgm:t>
        <a:bodyPr/>
        <a:lstStyle/>
        <a:p>
          <a:endParaRPr lang="de-DE"/>
        </a:p>
      </dgm:t>
    </dgm:pt>
    <dgm:pt modelId="{E01687EA-5F7B-4C11-878A-C1BD7337F437}">
      <dgm:prSet/>
      <dgm:spPr/>
      <dgm:t>
        <a:bodyPr/>
        <a:lstStyle/>
        <a:p>
          <a:r>
            <a:rPr lang="de-DE" dirty="0" smtClean="0"/>
            <a:t>TNC/BUR</a:t>
          </a:r>
          <a:endParaRPr lang="de-DE" dirty="0"/>
        </a:p>
      </dgm:t>
    </dgm:pt>
    <dgm:pt modelId="{5C5CFAE4-B20B-4330-91E5-483A284C1259}" type="parTrans" cxnId="{4F039F63-BE01-40B1-A7F3-487AC0B4864E}">
      <dgm:prSet/>
      <dgm:spPr/>
      <dgm:t>
        <a:bodyPr/>
        <a:lstStyle/>
        <a:p>
          <a:endParaRPr lang="de-DE"/>
        </a:p>
      </dgm:t>
    </dgm:pt>
    <dgm:pt modelId="{228B4343-F189-419E-AE09-EFB197158DA1}" type="sibTrans" cxnId="{4F039F63-BE01-40B1-A7F3-487AC0B4864E}">
      <dgm:prSet/>
      <dgm:spPr/>
      <dgm:t>
        <a:bodyPr/>
        <a:lstStyle/>
        <a:p>
          <a:endParaRPr lang="de-DE"/>
        </a:p>
      </dgm:t>
    </dgm:pt>
    <dgm:pt modelId="{CCDED414-9DCF-480B-B504-6B91DE1E572E}" type="asst">
      <dgm:prSet phldrT="[Text]"/>
      <dgm:spPr/>
      <dgm:t>
        <a:bodyPr/>
        <a:lstStyle/>
        <a:p>
          <a:r>
            <a:rPr lang="de-DE" dirty="0" err="1" smtClean="0"/>
            <a:t>Energy</a:t>
          </a:r>
          <a:endParaRPr lang="de-DE" dirty="0"/>
        </a:p>
      </dgm:t>
    </dgm:pt>
    <dgm:pt modelId="{453C25F5-9785-4DBA-B612-CB24F76047AF}" type="sibTrans" cxnId="{63477439-7BBC-4939-890A-3A569A9B9BBD}">
      <dgm:prSet/>
      <dgm:spPr/>
      <dgm:t>
        <a:bodyPr/>
        <a:lstStyle/>
        <a:p>
          <a:endParaRPr lang="de-DE"/>
        </a:p>
      </dgm:t>
    </dgm:pt>
    <dgm:pt modelId="{9EE5CF42-0705-4363-B09F-10029F3C4569}" type="parTrans" cxnId="{63477439-7BBC-4939-890A-3A569A9B9BBD}">
      <dgm:prSet/>
      <dgm:spPr/>
      <dgm:t>
        <a:bodyPr/>
        <a:lstStyle/>
        <a:p>
          <a:endParaRPr lang="de-DE"/>
        </a:p>
      </dgm:t>
    </dgm:pt>
    <dgm:pt modelId="{9B71105E-3DC5-42F7-AD76-2516092778CD}" type="asst">
      <dgm:prSet phldrT="[Text]"/>
      <dgm:spPr/>
      <dgm:t>
        <a:bodyPr/>
        <a:lstStyle/>
        <a:p>
          <a:r>
            <a:rPr lang="de-DE" dirty="0" smtClean="0"/>
            <a:t>Transport</a:t>
          </a:r>
          <a:endParaRPr lang="de-DE" dirty="0"/>
        </a:p>
      </dgm:t>
    </dgm:pt>
    <dgm:pt modelId="{D25BD419-1BAF-43EA-83E3-051C4EB1470C}" type="sibTrans" cxnId="{64EA3720-EA13-4C5F-841B-F418596D35B3}">
      <dgm:prSet/>
      <dgm:spPr/>
      <dgm:t>
        <a:bodyPr/>
        <a:lstStyle/>
        <a:p>
          <a:endParaRPr lang="de-DE"/>
        </a:p>
      </dgm:t>
    </dgm:pt>
    <dgm:pt modelId="{1D852D62-0767-4174-A908-B06E0E9C5B26}" type="parTrans" cxnId="{64EA3720-EA13-4C5F-841B-F418596D35B3}">
      <dgm:prSet/>
      <dgm:spPr/>
      <dgm:t>
        <a:bodyPr/>
        <a:lstStyle/>
        <a:p>
          <a:endParaRPr lang="de-DE"/>
        </a:p>
      </dgm:t>
    </dgm:pt>
    <dgm:pt modelId="{8D9C2B62-138F-4E6A-83AD-7158612A3922}">
      <dgm:prSet/>
      <dgm:spPr/>
      <dgm:t>
        <a:bodyPr/>
        <a:lstStyle/>
        <a:p>
          <a:r>
            <a:rPr lang="de-DE" dirty="0" smtClean="0"/>
            <a:t>CDM – </a:t>
          </a:r>
          <a:r>
            <a:rPr lang="de-DE" dirty="0" err="1" smtClean="0"/>
            <a:t>PoA</a:t>
          </a:r>
          <a:r>
            <a:rPr lang="de-DE" dirty="0" smtClean="0"/>
            <a:t> – NAMA </a:t>
          </a:r>
          <a:endParaRPr lang="de-DE" dirty="0"/>
        </a:p>
      </dgm:t>
    </dgm:pt>
    <dgm:pt modelId="{B5722D95-21DF-45D0-B05F-CAFD1B8C81A0}" type="sibTrans" cxnId="{5E1F48CD-0699-4CF3-BECF-2C3C6D1C3BBC}">
      <dgm:prSet/>
      <dgm:spPr/>
      <dgm:t>
        <a:bodyPr/>
        <a:lstStyle/>
        <a:p>
          <a:endParaRPr lang="de-DE"/>
        </a:p>
      </dgm:t>
    </dgm:pt>
    <dgm:pt modelId="{B0FEED8D-E438-43DD-BA49-A30E29DE4B38}" type="parTrans" cxnId="{5E1F48CD-0699-4CF3-BECF-2C3C6D1C3BBC}">
      <dgm:prSet/>
      <dgm:spPr/>
      <dgm:t>
        <a:bodyPr/>
        <a:lstStyle/>
        <a:p>
          <a:endParaRPr lang="de-DE"/>
        </a:p>
      </dgm:t>
    </dgm:pt>
    <dgm:pt modelId="{A33C4A21-60E1-44B0-8F26-1F6D8CEDCA01}" type="pres">
      <dgm:prSet presAssocID="{BD5CBBC4-A63F-40BD-AEA3-C883FD676594}" presName="hierChild1" presStyleCnt="0">
        <dgm:presLayoutVars>
          <dgm:chPref val="1"/>
          <dgm:dir/>
          <dgm:animOne val="branch"/>
          <dgm:animLvl val="lvl"/>
          <dgm:resizeHandles/>
        </dgm:presLayoutVars>
      </dgm:prSet>
      <dgm:spPr/>
      <dgm:t>
        <a:bodyPr/>
        <a:lstStyle/>
        <a:p>
          <a:endParaRPr lang="de-DE"/>
        </a:p>
      </dgm:t>
    </dgm:pt>
    <dgm:pt modelId="{FB27D277-3C64-47CB-A575-07FC67FAD4B1}" type="pres">
      <dgm:prSet presAssocID="{E01687EA-5F7B-4C11-878A-C1BD7337F437}" presName="hierRoot1" presStyleCnt="0"/>
      <dgm:spPr/>
    </dgm:pt>
    <dgm:pt modelId="{A374BE1E-1B7F-4CA9-9490-6351D794F1F1}" type="pres">
      <dgm:prSet presAssocID="{E01687EA-5F7B-4C11-878A-C1BD7337F437}" presName="composite" presStyleCnt="0"/>
      <dgm:spPr/>
    </dgm:pt>
    <dgm:pt modelId="{38EECB80-9056-465A-ABC0-979D6E10DEEF}" type="pres">
      <dgm:prSet presAssocID="{E01687EA-5F7B-4C11-878A-C1BD7337F437}" presName="background" presStyleLbl="node0" presStyleIdx="0" presStyleCnt="2"/>
      <dgm:spPr/>
    </dgm:pt>
    <dgm:pt modelId="{55D94401-E618-47B1-A51D-0DDA74B6F033}" type="pres">
      <dgm:prSet presAssocID="{E01687EA-5F7B-4C11-878A-C1BD7337F437}" presName="text" presStyleLbl="fgAcc0" presStyleIdx="0" presStyleCnt="2" custLinFactNeighborX="-55752" custLinFactNeighborY="-4345">
        <dgm:presLayoutVars>
          <dgm:chPref val="3"/>
        </dgm:presLayoutVars>
      </dgm:prSet>
      <dgm:spPr/>
      <dgm:t>
        <a:bodyPr/>
        <a:lstStyle/>
        <a:p>
          <a:endParaRPr lang="de-DE"/>
        </a:p>
      </dgm:t>
    </dgm:pt>
    <dgm:pt modelId="{FBA28DD5-6F37-4A7A-A058-25D10CB16CD0}" type="pres">
      <dgm:prSet presAssocID="{E01687EA-5F7B-4C11-878A-C1BD7337F437}" presName="hierChild2" presStyleCnt="0"/>
      <dgm:spPr/>
    </dgm:pt>
    <dgm:pt modelId="{BEC3420F-FDE4-4011-A82B-DED2C15085BD}" type="pres">
      <dgm:prSet presAssocID="{CEE2A9B9-B4EB-48E1-BB13-2B0CAF728A7A}" presName="hierRoot1" presStyleCnt="0"/>
      <dgm:spPr/>
    </dgm:pt>
    <dgm:pt modelId="{405DC89F-358B-497D-96F3-EC58E8FDBF84}" type="pres">
      <dgm:prSet presAssocID="{CEE2A9B9-B4EB-48E1-BB13-2B0CAF728A7A}" presName="composite" presStyleCnt="0"/>
      <dgm:spPr/>
    </dgm:pt>
    <dgm:pt modelId="{CCAFDA26-9CDB-4503-8A4F-15E72A12A117}" type="pres">
      <dgm:prSet presAssocID="{CEE2A9B9-B4EB-48E1-BB13-2B0CAF728A7A}" presName="background" presStyleLbl="node0" presStyleIdx="1" presStyleCnt="2"/>
      <dgm:spPr/>
    </dgm:pt>
    <dgm:pt modelId="{745469B9-51AC-445A-A522-470B1686C882}" type="pres">
      <dgm:prSet presAssocID="{CEE2A9B9-B4EB-48E1-BB13-2B0CAF728A7A}" presName="text" presStyleLbl="fgAcc0" presStyleIdx="1" presStyleCnt="2">
        <dgm:presLayoutVars>
          <dgm:chPref val="3"/>
        </dgm:presLayoutVars>
      </dgm:prSet>
      <dgm:spPr/>
      <dgm:t>
        <a:bodyPr/>
        <a:lstStyle/>
        <a:p>
          <a:endParaRPr lang="de-DE"/>
        </a:p>
      </dgm:t>
    </dgm:pt>
    <dgm:pt modelId="{1CC04DC4-E33B-40DC-B5C2-C8F0D20472A9}" type="pres">
      <dgm:prSet presAssocID="{CEE2A9B9-B4EB-48E1-BB13-2B0CAF728A7A}" presName="hierChild2" presStyleCnt="0"/>
      <dgm:spPr/>
    </dgm:pt>
    <dgm:pt modelId="{7FA47731-5EE2-4953-9559-5BAA049B0B21}" type="pres">
      <dgm:prSet presAssocID="{9A8191B7-FCC1-4817-89F6-C3309E4D0C12}" presName="Name10" presStyleLbl="parChTrans1D2" presStyleIdx="0" presStyleCnt="1"/>
      <dgm:spPr/>
      <dgm:t>
        <a:bodyPr/>
        <a:lstStyle/>
        <a:p>
          <a:endParaRPr lang="de-DE"/>
        </a:p>
      </dgm:t>
    </dgm:pt>
    <dgm:pt modelId="{2F7FB76E-1A0F-421B-B0A5-630C8E8F0AF9}" type="pres">
      <dgm:prSet presAssocID="{FD480E70-8364-4158-B275-B0327F52B658}" presName="hierRoot2" presStyleCnt="0"/>
      <dgm:spPr/>
    </dgm:pt>
    <dgm:pt modelId="{85DA9322-6A9C-48DC-9AE6-BDA8F1E6F4E0}" type="pres">
      <dgm:prSet presAssocID="{FD480E70-8364-4158-B275-B0327F52B658}" presName="composite2" presStyleCnt="0"/>
      <dgm:spPr/>
    </dgm:pt>
    <dgm:pt modelId="{34EA1772-95BC-4BF5-9097-179EECB9FF7E}" type="pres">
      <dgm:prSet presAssocID="{FD480E70-8364-4158-B275-B0327F52B658}" presName="background2" presStyleLbl="node2" presStyleIdx="0" presStyleCnt="1"/>
      <dgm:spPr/>
    </dgm:pt>
    <dgm:pt modelId="{74BE9C7D-6633-4564-9696-35CD5755A98C}" type="pres">
      <dgm:prSet presAssocID="{FD480E70-8364-4158-B275-B0327F52B658}" presName="text2" presStyleLbl="fgAcc2" presStyleIdx="0" presStyleCnt="1">
        <dgm:presLayoutVars>
          <dgm:chPref val="3"/>
        </dgm:presLayoutVars>
      </dgm:prSet>
      <dgm:spPr/>
      <dgm:t>
        <a:bodyPr/>
        <a:lstStyle/>
        <a:p>
          <a:endParaRPr lang="de-DE"/>
        </a:p>
      </dgm:t>
    </dgm:pt>
    <dgm:pt modelId="{FB6A9CD7-3061-48D8-A714-9CB4AEB2DC3A}" type="pres">
      <dgm:prSet presAssocID="{FD480E70-8364-4158-B275-B0327F52B658}" presName="hierChild3" presStyleCnt="0"/>
      <dgm:spPr/>
    </dgm:pt>
    <dgm:pt modelId="{11B70C2A-BE5D-4810-83B2-B5531C783485}" type="pres">
      <dgm:prSet presAssocID="{9EE5CF42-0705-4363-B09F-10029F3C4569}" presName="Name17" presStyleLbl="parChTrans1D3" presStyleIdx="0" presStyleCnt="4"/>
      <dgm:spPr/>
      <dgm:t>
        <a:bodyPr/>
        <a:lstStyle/>
        <a:p>
          <a:endParaRPr lang="de-DE"/>
        </a:p>
      </dgm:t>
    </dgm:pt>
    <dgm:pt modelId="{3BCCCA1F-E76B-4283-8E9F-434F518D67EF}" type="pres">
      <dgm:prSet presAssocID="{CCDED414-9DCF-480B-B504-6B91DE1E572E}" presName="hierRoot3" presStyleCnt="0"/>
      <dgm:spPr/>
    </dgm:pt>
    <dgm:pt modelId="{247D47D1-04B4-4E09-945E-6E2B1023ABC1}" type="pres">
      <dgm:prSet presAssocID="{CCDED414-9DCF-480B-B504-6B91DE1E572E}" presName="composite3" presStyleCnt="0"/>
      <dgm:spPr/>
    </dgm:pt>
    <dgm:pt modelId="{1ECA91C5-F620-43D2-AECD-83793CE36C12}" type="pres">
      <dgm:prSet presAssocID="{CCDED414-9DCF-480B-B504-6B91DE1E572E}" presName="background3" presStyleLbl="asst2" presStyleIdx="0" presStyleCnt="2"/>
      <dgm:spPr/>
    </dgm:pt>
    <dgm:pt modelId="{C3B34822-23FC-4ED3-9C2F-A0D934FECA7D}" type="pres">
      <dgm:prSet presAssocID="{CCDED414-9DCF-480B-B504-6B91DE1E572E}" presName="text3" presStyleLbl="fgAcc3" presStyleIdx="0" presStyleCnt="4">
        <dgm:presLayoutVars>
          <dgm:chPref val="3"/>
        </dgm:presLayoutVars>
      </dgm:prSet>
      <dgm:spPr/>
      <dgm:t>
        <a:bodyPr/>
        <a:lstStyle/>
        <a:p>
          <a:endParaRPr lang="de-DE"/>
        </a:p>
      </dgm:t>
    </dgm:pt>
    <dgm:pt modelId="{30E12013-19CB-4C77-A5F2-7260C84448ED}" type="pres">
      <dgm:prSet presAssocID="{CCDED414-9DCF-480B-B504-6B91DE1E572E}" presName="hierChild4" presStyleCnt="0"/>
      <dgm:spPr/>
    </dgm:pt>
    <dgm:pt modelId="{F42E0BE6-56B5-46AD-BA55-30EFF033E638}" type="pres">
      <dgm:prSet presAssocID="{1D852D62-0767-4174-A908-B06E0E9C5B26}" presName="Name17" presStyleLbl="parChTrans1D3" presStyleIdx="1" presStyleCnt="4"/>
      <dgm:spPr/>
      <dgm:t>
        <a:bodyPr/>
        <a:lstStyle/>
        <a:p>
          <a:endParaRPr lang="de-DE"/>
        </a:p>
      </dgm:t>
    </dgm:pt>
    <dgm:pt modelId="{A2E4474B-1B24-4D1C-A9BE-0291CDBBB1E3}" type="pres">
      <dgm:prSet presAssocID="{9B71105E-3DC5-42F7-AD76-2516092778CD}" presName="hierRoot3" presStyleCnt="0"/>
      <dgm:spPr/>
    </dgm:pt>
    <dgm:pt modelId="{344CEF1B-5EBD-470F-8AE2-EE5FA8EC43C9}" type="pres">
      <dgm:prSet presAssocID="{9B71105E-3DC5-42F7-AD76-2516092778CD}" presName="composite3" presStyleCnt="0"/>
      <dgm:spPr/>
    </dgm:pt>
    <dgm:pt modelId="{465C923A-F93E-40A7-A58D-306829844604}" type="pres">
      <dgm:prSet presAssocID="{9B71105E-3DC5-42F7-AD76-2516092778CD}" presName="background3" presStyleLbl="asst2" presStyleIdx="1" presStyleCnt="2"/>
      <dgm:spPr/>
    </dgm:pt>
    <dgm:pt modelId="{EC428023-AAC5-4A08-A1F8-F7EB9F84B8A0}" type="pres">
      <dgm:prSet presAssocID="{9B71105E-3DC5-42F7-AD76-2516092778CD}" presName="text3" presStyleLbl="fgAcc3" presStyleIdx="1" presStyleCnt="4">
        <dgm:presLayoutVars>
          <dgm:chPref val="3"/>
        </dgm:presLayoutVars>
      </dgm:prSet>
      <dgm:spPr/>
      <dgm:t>
        <a:bodyPr/>
        <a:lstStyle/>
        <a:p>
          <a:endParaRPr lang="de-DE"/>
        </a:p>
      </dgm:t>
    </dgm:pt>
    <dgm:pt modelId="{9B377AD0-64AD-4DD3-8CF6-1DB34A6FF926}" type="pres">
      <dgm:prSet presAssocID="{9B71105E-3DC5-42F7-AD76-2516092778CD}" presName="hierChild4" presStyleCnt="0"/>
      <dgm:spPr/>
    </dgm:pt>
    <dgm:pt modelId="{69B73137-2763-4D4B-8FB3-621D9BAF3C08}" type="pres">
      <dgm:prSet presAssocID="{B0FEED8D-E438-43DD-BA49-A30E29DE4B38}" presName="Name23" presStyleLbl="parChTrans1D4" presStyleIdx="0" presStyleCnt="1"/>
      <dgm:spPr/>
      <dgm:t>
        <a:bodyPr/>
        <a:lstStyle/>
        <a:p>
          <a:endParaRPr lang="de-DE"/>
        </a:p>
      </dgm:t>
    </dgm:pt>
    <dgm:pt modelId="{395719B3-5A07-4683-8457-A358E11E7A33}" type="pres">
      <dgm:prSet presAssocID="{8D9C2B62-138F-4E6A-83AD-7158612A3922}" presName="hierRoot4" presStyleCnt="0"/>
      <dgm:spPr/>
    </dgm:pt>
    <dgm:pt modelId="{04AD19BA-A963-4AE1-A91C-77EF9D5A0F54}" type="pres">
      <dgm:prSet presAssocID="{8D9C2B62-138F-4E6A-83AD-7158612A3922}" presName="composite4" presStyleCnt="0"/>
      <dgm:spPr/>
    </dgm:pt>
    <dgm:pt modelId="{2B284EE0-5B12-44FC-B741-E8CEA993F82D}" type="pres">
      <dgm:prSet presAssocID="{8D9C2B62-138F-4E6A-83AD-7158612A3922}" presName="background4" presStyleLbl="node4" presStyleIdx="0" presStyleCnt="1"/>
      <dgm:spPr/>
    </dgm:pt>
    <dgm:pt modelId="{D53D085A-2DA0-436A-8F70-032EFFCC6B85}" type="pres">
      <dgm:prSet presAssocID="{8D9C2B62-138F-4E6A-83AD-7158612A3922}" presName="text4" presStyleLbl="fgAcc4" presStyleIdx="0" presStyleCnt="1" custScaleX="527806" custLinFactNeighborX="33944" custLinFactNeighborY="879">
        <dgm:presLayoutVars>
          <dgm:chPref val="3"/>
        </dgm:presLayoutVars>
      </dgm:prSet>
      <dgm:spPr/>
      <dgm:t>
        <a:bodyPr/>
        <a:lstStyle/>
        <a:p>
          <a:endParaRPr lang="de-DE"/>
        </a:p>
      </dgm:t>
    </dgm:pt>
    <dgm:pt modelId="{FF0622D3-D91F-462F-9C89-F14A09832D83}" type="pres">
      <dgm:prSet presAssocID="{8D9C2B62-138F-4E6A-83AD-7158612A3922}" presName="hierChild5" presStyleCnt="0"/>
      <dgm:spPr/>
    </dgm:pt>
    <dgm:pt modelId="{35628FC8-F682-4D99-9120-8FFE86DFD454}" type="pres">
      <dgm:prSet presAssocID="{65170D18-A0AD-4489-B270-854073BBF89A}" presName="Name17" presStyleLbl="parChTrans1D3" presStyleIdx="2" presStyleCnt="4"/>
      <dgm:spPr/>
      <dgm:t>
        <a:bodyPr/>
        <a:lstStyle/>
        <a:p>
          <a:endParaRPr lang="de-DE"/>
        </a:p>
      </dgm:t>
    </dgm:pt>
    <dgm:pt modelId="{7DD727A2-0A82-4B85-9AAA-C6EF62116A61}" type="pres">
      <dgm:prSet presAssocID="{E435F00E-9384-4B30-B0BB-052886577706}" presName="hierRoot3" presStyleCnt="0"/>
      <dgm:spPr/>
    </dgm:pt>
    <dgm:pt modelId="{F5C2EF24-54CC-462F-A602-3C21524F8B90}" type="pres">
      <dgm:prSet presAssocID="{E435F00E-9384-4B30-B0BB-052886577706}" presName="composite3" presStyleCnt="0"/>
      <dgm:spPr/>
    </dgm:pt>
    <dgm:pt modelId="{366ABA72-7091-4712-815C-039E89D88A9C}" type="pres">
      <dgm:prSet presAssocID="{E435F00E-9384-4B30-B0BB-052886577706}" presName="background3" presStyleLbl="node3" presStyleIdx="0" presStyleCnt="2"/>
      <dgm:spPr/>
    </dgm:pt>
    <dgm:pt modelId="{8AD4668E-AFD3-40EF-B12C-99A8BDA244A3}" type="pres">
      <dgm:prSet presAssocID="{E435F00E-9384-4B30-B0BB-052886577706}" presName="text3" presStyleLbl="fgAcc3" presStyleIdx="2" presStyleCnt="4">
        <dgm:presLayoutVars>
          <dgm:chPref val="3"/>
        </dgm:presLayoutVars>
      </dgm:prSet>
      <dgm:spPr/>
      <dgm:t>
        <a:bodyPr/>
        <a:lstStyle/>
        <a:p>
          <a:endParaRPr lang="de-DE"/>
        </a:p>
      </dgm:t>
    </dgm:pt>
    <dgm:pt modelId="{4B0D51FE-B1AE-41E9-9D55-001C915BDC03}" type="pres">
      <dgm:prSet presAssocID="{E435F00E-9384-4B30-B0BB-052886577706}" presName="hierChild4" presStyleCnt="0"/>
      <dgm:spPr/>
    </dgm:pt>
    <dgm:pt modelId="{84388690-4798-41A7-A0C3-6B9C026FC190}" type="pres">
      <dgm:prSet presAssocID="{31757C38-EFE7-406C-8A6A-CA0FA0277DBB}" presName="Name17" presStyleLbl="parChTrans1D3" presStyleIdx="3" presStyleCnt="4"/>
      <dgm:spPr/>
      <dgm:t>
        <a:bodyPr/>
        <a:lstStyle/>
        <a:p>
          <a:endParaRPr lang="de-DE"/>
        </a:p>
      </dgm:t>
    </dgm:pt>
    <dgm:pt modelId="{134FB0E6-EB83-4E01-B20A-5E1470A8F031}" type="pres">
      <dgm:prSet presAssocID="{E8A29F40-8FDF-4B45-B894-65130AF71866}" presName="hierRoot3" presStyleCnt="0"/>
      <dgm:spPr/>
    </dgm:pt>
    <dgm:pt modelId="{C5D0215D-4215-47AB-A66F-B26B64CEFA2E}" type="pres">
      <dgm:prSet presAssocID="{E8A29F40-8FDF-4B45-B894-65130AF71866}" presName="composite3" presStyleCnt="0"/>
      <dgm:spPr/>
    </dgm:pt>
    <dgm:pt modelId="{429EC505-7F99-4F07-A419-70D1E460ECCC}" type="pres">
      <dgm:prSet presAssocID="{E8A29F40-8FDF-4B45-B894-65130AF71866}" presName="background3" presStyleLbl="node3" presStyleIdx="1" presStyleCnt="2"/>
      <dgm:spPr/>
    </dgm:pt>
    <dgm:pt modelId="{D482F8F3-AC30-4263-BACE-35F6B3EF9B03}" type="pres">
      <dgm:prSet presAssocID="{E8A29F40-8FDF-4B45-B894-65130AF71866}" presName="text3" presStyleLbl="fgAcc3" presStyleIdx="3" presStyleCnt="4">
        <dgm:presLayoutVars>
          <dgm:chPref val="3"/>
        </dgm:presLayoutVars>
      </dgm:prSet>
      <dgm:spPr/>
      <dgm:t>
        <a:bodyPr/>
        <a:lstStyle/>
        <a:p>
          <a:endParaRPr lang="de-DE"/>
        </a:p>
      </dgm:t>
    </dgm:pt>
    <dgm:pt modelId="{8C81EE47-F124-456F-8484-1C69A1D6917C}" type="pres">
      <dgm:prSet presAssocID="{E8A29F40-8FDF-4B45-B894-65130AF71866}" presName="hierChild4" presStyleCnt="0"/>
      <dgm:spPr/>
    </dgm:pt>
  </dgm:ptLst>
  <dgm:cxnLst>
    <dgm:cxn modelId="{CE42C8BA-3C57-43F6-8A08-5F860719AD73}" type="presOf" srcId="{CEE2A9B9-B4EB-48E1-BB13-2B0CAF728A7A}" destId="{745469B9-51AC-445A-A522-470B1686C882}" srcOrd="0" destOrd="0" presId="urn:microsoft.com/office/officeart/2005/8/layout/hierarchy1"/>
    <dgm:cxn modelId="{5E68F0AF-08F3-405B-B737-68E9BF2C4CF7}" type="presOf" srcId="{1D852D62-0767-4174-A908-B06E0E9C5B26}" destId="{F42E0BE6-56B5-46AD-BA55-30EFF033E638}" srcOrd="0" destOrd="0" presId="urn:microsoft.com/office/officeart/2005/8/layout/hierarchy1"/>
    <dgm:cxn modelId="{94140173-F446-4E33-9CC5-CD77460D56B0}" type="presOf" srcId="{9EE5CF42-0705-4363-B09F-10029F3C4569}" destId="{11B70C2A-BE5D-4810-83B2-B5531C783485}" srcOrd="0" destOrd="0" presId="urn:microsoft.com/office/officeart/2005/8/layout/hierarchy1"/>
    <dgm:cxn modelId="{D09F3F3A-94AE-49B4-AC5C-54549D1F0C74}" srcId="{FD480E70-8364-4158-B275-B0327F52B658}" destId="{E435F00E-9384-4B30-B0BB-052886577706}" srcOrd="2" destOrd="0" parTransId="{65170D18-A0AD-4489-B270-854073BBF89A}" sibTransId="{1E495297-2562-4BAA-A3D8-EDD5D1AFB4A9}"/>
    <dgm:cxn modelId="{4F039F63-BE01-40B1-A7F3-487AC0B4864E}" srcId="{BD5CBBC4-A63F-40BD-AEA3-C883FD676594}" destId="{E01687EA-5F7B-4C11-878A-C1BD7337F437}" srcOrd="0" destOrd="0" parTransId="{5C5CFAE4-B20B-4330-91E5-483A284C1259}" sibTransId="{228B4343-F189-419E-AE09-EFB197158DA1}"/>
    <dgm:cxn modelId="{63477439-7BBC-4939-890A-3A569A9B9BBD}" srcId="{FD480E70-8364-4158-B275-B0327F52B658}" destId="{CCDED414-9DCF-480B-B504-6B91DE1E572E}" srcOrd="0" destOrd="0" parTransId="{9EE5CF42-0705-4363-B09F-10029F3C4569}" sibTransId="{453C25F5-9785-4DBA-B612-CB24F76047AF}"/>
    <dgm:cxn modelId="{553A81B4-CAE3-42EC-B08B-A83AF5E7957D}" type="presOf" srcId="{8D9C2B62-138F-4E6A-83AD-7158612A3922}" destId="{D53D085A-2DA0-436A-8F70-032EFFCC6B85}" srcOrd="0" destOrd="0" presId="urn:microsoft.com/office/officeart/2005/8/layout/hierarchy1"/>
    <dgm:cxn modelId="{A65A724D-E424-4676-A0E1-0E4608306596}" type="presOf" srcId="{E8A29F40-8FDF-4B45-B894-65130AF71866}" destId="{D482F8F3-AC30-4263-BACE-35F6B3EF9B03}" srcOrd="0" destOrd="0" presId="urn:microsoft.com/office/officeart/2005/8/layout/hierarchy1"/>
    <dgm:cxn modelId="{B4A51F7A-8518-4E0F-B701-EFD434DAD997}" type="presOf" srcId="{BD5CBBC4-A63F-40BD-AEA3-C883FD676594}" destId="{A33C4A21-60E1-44B0-8F26-1F6D8CEDCA01}" srcOrd="0" destOrd="0" presId="urn:microsoft.com/office/officeart/2005/8/layout/hierarchy1"/>
    <dgm:cxn modelId="{F7CE7F6C-9FC6-4FF6-A600-5BEFFF0E5996}" type="presOf" srcId="{B0FEED8D-E438-43DD-BA49-A30E29DE4B38}" destId="{69B73137-2763-4D4B-8FB3-621D9BAF3C08}" srcOrd="0" destOrd="0" presId="urn:microsoft.com/office/officeart/2005/8/layout/hierarchy1"/>
    <dgm:cxn modelId="{B0CBA4EB-6470-4B57-950C-5068C90F0492}" srcId="{CEE2A9B9-B4EB-48E1-BB13-2B0CAF728A7A}" destId="{FD480E70-8364-4158-B275-B0327F52B658}" srcOrd="0" destOrd="0" parTransId="{9A8191B7-FCC1-4817-89F6-C3309E4D0C12}" sibTransId="{3787DE8A-E00E-4D4D-9C29-BC561DF6245A}"/>
    <dgm:cxn modelId="{DC2B1283-8A70-42BC-AFCB-367D8E0334AB}" type="presOf" srcId="{65170D18-A0AD-4489-B270-854073BBF89A}" destId="{35628FC8-F682-4D99-9120-8FFE86DFD454}" srcOrd="0" destOrd="0" presId="urn:microsoft.com/office/officeart/2005/8/layout/hierarchy1"/>
    <dgm:cxn modelId="{12C1D70F-F890-49F6-8B7A-9C06160E35C4}" type="presOf" srcId="{31757C38-EFE7-406C-8A6A-CA0FA0277DBB}" destId="{84388690-4798-41A7-A0C3-6B9C026FC190}" srcOrd="0" destOrd="0" presId="urn:microsoft.com/office/officeart/2005/8/layout/hierarchy1"/>
    <dgm:cxn modelId="{64EA3720-EA13-4C5F-841B-F418596D35B3}" srcId="{FD480E70-8364-4158-B275-B0327F52B658}" destId="{9B71105E-3DC5-42F7-AD76-2516092778CD}" srcOrd="1" destOrd="0" parTransId="{1D852D62-0767-4174-A908-B06E0E9C5B26}" sibTransId="{D25BD419-1BAF-43EA-83E3-051C4EB1470C}"/>
    <dgm:cxn modelId="{A44558EF-35BF-48CE-9424-7825D2C3F11A}" srcId="{FD480E70-8364-4158-B275-B0327F52B658}" destId="{E8A29F40-8FDF-4B45-B894-65130AF71866}" srcOrd="3" destOrd="0" parTransId="{31757C38-EFE7-406C-8A6A-CA0FA0277DBB}" sibTransId="{3939FE48-561C-487A-B3B2-BD6656B456F7}"/>
    <dgm:cxn modelId="{5C300B1E-871E-4E2A-A208-C106D9F95188}" srcId="{BD5CBBC4-A63F-40BD-AEA3-C883FD676594}" destId="{CEE2A9B9-B4EB-48E1-BB13-2B0CAF728A7A}" srcOrd="1" destOrd="0" parTransId="{AB2CA613-57FF-4E71-A460-09F4735BF359}" sibTransId="{7C411485-D1EA-42D8-8608-C285E29333D6}"/>
    <dgm:cxn modelId="{218023F5-ACBE-48CE-B4B9-26E944F9634A}" type="presOf" srcId="{CCDED414-9DCF-480B-B504-6B91DE1E572E}" destId="{C3B34822-23FC-4ED3-9C2F-A0D934FECA7D}" srcOrd="0" destOrd="0" presId="urn:microsoft.com/office/officeart/2005/8/layout/hierarchy1"/>
    <dgm:cxn modelId="{78B08CD7-F8E8-4C9A-A2AB-AF028B8E0A95}" type="presOf" srcId="{9B71105E-3DC5-42F7-AD76-2516092778CD}" destId="{EC428023-AAC5-4A08-A1F8-F7EB9F84B8A0}" srcOrd="0" destOrd="0" presId="urn:microsoft.com/office/officeart/2005/8/layout/hierarchy1"/>
    <dgm:cxn modelId="{BD2D0D16-22AC-42F1-99FF-E9213184FBD2}" type="presOf" srcId="{9A8191B7-FCC1-4817-89F6-C3309E4D0C12}" destId="{7FA47731-5EE2-4953-9559-5BAA049B0B21}" srcOrd="0" destOrd="0" presId="urn:microsoft.com/office/officeart/2005/8/layout/hierarchy1"/>
    <dgm:cxn modelId="{5E1F48CD-0699-4CF3-BECF-2C3C6D1C3BBC}" srcId="{9B71105E-3DC5-42F7-AD76-2516092778CD}" destId="{8D9C2B62-138F-4E6A-83AD-7158612A3922}" srcOrd="0" destOrd="0" parTransId="{B0FEED8D-E438-43DD-BA49-A30E29DE4B38}" sibTransId="{B5722D95-21DF-45D0-B05F-CAFD1B8C81A0}"/>
    <dgm:cxn modelId="{A44BA9BA-BF9F-4715-82AF-AEAB6EF69311}" type="presOf" srcId="{E01687EA-5F7B-4C11-878A-C1BD7337F437}" destId="{55D94401-E618-47B1-A51D-0DDA74B6F033}" srcOrd="0" destOrd="0" presId="urn:microsoft.com/office/officeart/2005/8/layout/hierarchy1"/>
    <dgm:cxn modelId="{0290170E-6B16-4FAE-8ABC-A02558983017}" type="presOf" srcId="{FD480E70-8364-4158-B275-B0327F52B658}" destId="{74BE9C7D-6633-4564-9696-35CD5755A98C}" srcOrd="0" destOrd="0" presId="urn:microsoft.com/office/officeart/2005/8/layout/hierarchy1"/>
    <dgm:cxn modelId="{49057BF2-75E7-4B38-A039-45E0D2DF9629}" type="presOf" srcId="{E435F00E-9384-4B30-B0BB-052886577706}" destId="{8AD4668E-AFD3-40EF-B12C-99A8BDA244A3}" srcOrd="0" destOrd="0" presId="urn:microsoft.com/office/officeart/2005/8/layout/hierarchy1"/>
    <dgm:cxn modelId="{30BCB48B-0968-4C25-AFF2-9A082C8864B2}" type="presParOf" srcId="{A33C4A21-60E1-44B0-8F26-1F6D8CEDCA01}" destId="{FB27D277-3C64-47CB-A575-07FC67FAD4B1}" srcOrd="0" destOrd="0" presId="urn:microsoft.com/office/officeart/2005/8/layout/hierarchy1"/>
    <dgm:cxn modelId="{314ECA36-35E4-4EF2-9D79-1C3852632F0A}" type="presParOf" srcId="{FB27D277-3C64-47CB-A575-07FC67FAD4B1}" destId="{A374BE1E-1B7F-4CA9-9490-6351D794F1F1}" srcOrd="0" destOrd="0" presId="urn:microsoft.com/office/officeart/2005/8/layout/hierarchy1"/>
    <dgm:cxn modelId="{21F6BFC1-FB1F-4467-A750-926E2ABB961F}" type="presParOf" srcId="{A374BE1E-1B7F-4CA9-9490-6351D794F1F1}" destId="{38EECB80-9056-465A-ABC0-979D6E10DEEF}" srcOrd="0" destOrd="0" presId="urn:microsoft.com/office/officeart/2005/8/layout/hierarchy1"/>
    <dgm:cxn modelId="{F648D84D-3C9A-4D19-B995-29517CEE4FED}" type="presParOf" srcId="{A374BE1E-1B7F-4CA9-9490-6351D794F1F1}" destId="{55D94401-E618-47B1-A51D-0DDA74B6F033}" srcOrd="1" destOrd="0" presId="urn:microsoft.com/office/officeart/2005/8/layout/hierarchy1"/>
    <dgm:cxn modelId="{54120730-9D07-4AFC-B794-3DDBF6439753}" type="presParOf" srcId="{FB27D277-3C64-47CB-A575-07FC67FAD4B1}" destId="{FBA28DD5-6F37-4A7A-A058-25D10CB16CD0}" srcOrd="1" destOrd="0" presId="urn:microsoft.com/office/officeart/2005/8/layout/hierarchy1"/>
    <dgm:cxn modelId="{A076C400-8CDD-4EF5-8FAB-BD9B6A30FE0A}" type="presParOf" srcId="{A33C4A21-60E1-44B0-8F26-1F6D8CEDCA01}" destId="{BEC3420F-FDE4-4011-A82B-DED2C15085BD}" srcOrd="1" destOrd="0" presId="urn:microsoft.com/office/officeart/2005/8/layout/hierarchy1"/>
    <dgm:cxn modelId="{7EDB9675-E6C7-45C3-99F0-20B1952D0780}" type="presParOf" srcId="{BEC3420F-FDE4-4011-A82B-DED2C15085BD}" destId="{405DC89F-358B-497D-96F3-EC58E8FDBF84}" srcOrd="0" destOrd="0" presId="urn:microsoft.com/office/officeart/2005/8/layout/hierarchy1"/>
    <dgm:cxn modelId="{F5E5CBAB-4004-4EE1-9490-96A069B95A72}" type="presParOf" srcId="{405DC89F-358B-497D-96F3-EC58E8FDBF84}" destId="{CCAFDA26-9CDB-4503-8A4F-15E72A12A117}" srcOrd="0" destOrd="0" presId="urn:microsoft.com/office/officeart/2005/8/layout/hierarchy1"/>
    <dgm:cxn modelId="{CA24D4F5-A042-454F-AFF7-FE6E6073AD5C}" type="presParOf" srcId="{405DC89F-358B-497D-96F3-EC58E8FDBF84}" destId="{745469B9-51AC-445A-A522-470B1686C882}" srcOrd="1" destOrd="0" presId="urn:microsoft.com/office/officeart/2005/8/layout/hierarchy1"/>
    <dgm:cxn modelId="{78E514D9-DC62-48FC-AC0D-3A6E3FDB79FC}" type="presParOf" srcId="{BEC3420F-FDE4-4011-A82B-DED2C15085BD}" destId="{1CC04DC4-E33B-40DC-B5C2-C8F0D20472A9}" srcOrd="1" destOrd="0" presId="urn:microsoft.com/office/officeart/2005/8/layout/hierarchy1"/>
    <dgm:cxn modelId="{5958CDE5-1057-4C55-A68E-CDF6D04E0780}" type="presParOf" srcId="{1CC04DC4-E33B-40DC-B5C2-C8F0D20472A9}" destId="{7FA47731-5EE2-4953-9559-5BAA049B0B21}" srcOrd="0" destOrd="0" presId="urn:microsoft.com/office/officeart/2005/8/layout/hierarchy1"/>
    <dgm:cxn modelId="{95A27116-9060-45C4-AEAB-2575AF99020F}" type="presParOf" srcId="{1CC04DC4-E33B-40DC-B5C2-C8F0D20472A9}" destId="{2F7FB76E-1A0F-421B-B0A5-630C8E8F0AF9}" srcOrd="1" destOrd="0" presId="urn:microsoft.com/office/officeart/2005/8/layout/hierarchy1"/>
    <dgm:cxn modelId="{CC9BDCC5-DEF9-44BA-B679-46C5D76EAB95}" type="presParOf" srcId="{2F7FB76E-1A0F-421B-B0A5-630C8E8F0AF9}" destId="{85DA9322-6A9C-48DC-9AE6-BDA8F1E6F4E0}" srcOrd="0" destOrd="0" presId="urn:microsoft.com/office/officeart/2005/8/layout/hierarchy1"/>
    <dgm:cxn modelId="{96F116C9-F1E0-429C-9A9A-A6AD78EF938D}" type="presParOf" srcId="{85DA9322-6A9C-48DC-9AE6-BDA8F1E6F4E0}" destId="{34EA1772-95BC-4BF5-9097-179EECB9FF7E}" srcOrd="0" destOrd="0" presId="urn:microsoft.com/office/officeart/2005/8/layout/hierarchy1"/>
    <dgm:cxn modelId="{DB936C3F-0A11-4686-B0D1-993EA5DB611C}" type="presParOf" srcId="{85DA9322-6A9C-48DC-9AE6-BDA8F1E6F4E0}" destId="{74BE9C7D-6633-4564-9696-35CD5755A98C}" srcOrd="1" destOrd="0" presId="urn:microsoft.com/office/officeart/2005/8/layout/hierarchy1"/>
    <dgm:cxn modelId="{C4761DF6-374F-492E-9893-390307B03325}" type="presParOf" srcId="{2F7FB76E-1A0F-421B-B0A5-630C8E8F0AF9}" destId="{FB6A9CD7-3061-48D8-A714-9CB4AEB2DC3A}" srcOrd="1" destOrd="0" presId="urn:microsoft.com/office/officeart/2005/8/layout/hierarchy1"/>
    <dgm:cxn modelId="{B835B60A-2717-4B5E-93FD-3BEDD926A06E}" type="presParOf" srcId="{FB6A9CD7-3061-48D8-A714-9CB4AEB2DC3A}" destId="{11B70C2A-BE5D-4810-83B2-B5531C783485}" srcOrd="0" destOrd="0" presId="urn:microsoft.com/office/officeart/2005/8/layout/hierarchy1"/>
    <dgm:cxn modelId="{97B84CC9-EA75-43EB-AB3C-A2FC93F5097A}" type="presParOf" srcId="{FB6A9CD7-3061-48D8-A714-9CB4AEB2DC3A}" destId="{3BCCCA1F-E76B-4283-8E9F-434F518D67EF}" srcOrd="1" destOrd="0" presId="urn:microsoft.com/office/officeart/2005/8/layout/hierarchy1"/>
    <dgm:cxn modelId="{16C00E4B-2DF2-4F62-9EFD-F7996E096828}" type="presParOf" srcId="{3BCCCA1F-E76B-4283-8E9F-434F518D67EF}" destId="{247D47D1-04B4-4E09-945E-6E2B1023ABC1}" srcOrd="0" destOrd="0" presId="urn:microsoft.com/office/officeart/2005/8/layout/hierarchy1"/>
    <dgm:cxn modelId="{BFF90A48-DEBE-459A-B2E9-A1EB4251B903}" type="presParOf" srcId="{247D47D1-04B4-4E09-945E-6E2B1023ABC1}" destId="{1ECA91C5-F620-43D2-AECD-83793CE36C12}" srcOrd="0" destOrd="0" presId="urn:microsoft.com/office/officeart/2005/8/layout/hierarchy1"/>
    <dgm:cxn modelId="{0267AD29-970B-4DE2-A981-321B3758ED3E}" type="presParOf" srcId="{247D47D1-04B4-4E09-945E-6E2B1023ABC1}" destId="{C3B34822-23FC-4ED3-9C2F-A0D934FECA7D}" srcOrd="1" destOrd="0" presId="urn:microsoft.com/office/officeart/2005/8/layout/hierarchy1"/>
    <dgm:cxn modelId="{63121728-8FE4-494D-8694-1F3F2615F017}" type="presParOf" srcId="{3BCCCA1F-E76B-4283-8E9F-434F518D67EF}" destId="{30E12013-19CB-4C77-A5F2-7260C84448ED}" srcOrd="1" destOrd="0" presId="urn:microsoft.com/office/officeart/2005/8/layout/hierarchy1"/>
    <dgm:cxn modelId="{169C30EC-904B-4177-A0D1-3AF83B0583D5}" type="presParOf" srcId="{FB6A9CD7-3061-48D8-A714-9CB4AEB2DC3A}" destId="{F42E0BE6-56B5-46AD-BA55-30EFF033E638}" srcOrd="2" destOrd="0" presId="urn:microsoft.com/office/officeart/2005/8/layout/hierarchy1"/>
    <dgm:cxn modelId="{5732A664-27E9-4696-A433-88D423B45932}" type="presParOf" srcId="{FB6A9CD7-3061-48D8-A714-9CB4AEB2DC3A}" destId="{A2E4474B-1B24-4D1C-A9BE-0291CDBBB1E3}" srcOrd="3" destOrd="0" presId="urn:microsoft.com/office/officeart/2005/8/layout/hierarchy1"/>
    <dgm:cxn modelId="{8854B428-3669-4F5B-B437-A081C85E353A}" type="presParOf" srcId="{A2E4474B-1B24-4D1C-A9BE-0291CDBBB1E3}" destId="{344CEF1B-5EBD-470F-8AE2-EE5FA8EC43C9}" srcOrd="0" destOrd="0" presId="urn:microsoft.com/office/officeart/2005/8/layout/hierarchy1"/>
    <dgm:cxn modelId="{27549888-2E64-4372-B3FB-AEAE79B1D5C2}" type="presParOf" srcId="{344CEF1B-5EBD-470F-8AE2-EE5FA8EC43C9}" destId="{465C923A-F93E-40A7-A58D-306829844604}" srcOrd="0" destOrd="0" presId="urn:microsoft.com/office/officeart/2005/8/layout/hierarchy1"/>
    <dgm:cxn modelId="{EA33FFE4-AEA0-4FD5-B0DB-AF351A76F0D2}" type="presParOf" srcId="{344CEF1B-5EBD-470F-8AE2-EE5FA8EC43C9}" destId="{EC428023-AAC5-4A08-A1F8-F7EB9F84B8A0}" srcOrd="1" destOrd="0" presId="urn:microsoft.com/office/officeart/2005/8/layout/hierarchy1"/>
    <dgm:cxn modelId="{897B2C50-FED2-43F0-95CC-84CF34D77D0D}" type="presParOf" srcId="{A2E4474B-1B24-4D1C-A9BE-0291CDBBB1E3}" destId="{9B377AD0-64AD-4DD3-8CF6-1DB34A6FF926}" srcOrd="1" destOrd="0" presId="urn:microsoft.com/office/officeart/2005/8/layout/hierarchy1"/>
    <dgm:cxn modelId="{9C1DD764-F6A0-4FC8-A237-4EE68BA1A96A}" type="presParOf" srcId="{9B377AD0-64AD-4DD3-8CF6-1DB34A6FF926}" destId="{69B73137-2763-4D4B-8FB3-621D9BAF3C08}" srcOrd="0" destOrd="0" presId="urn:microsoft.com/office/officeart/2005/8/layout/hierarchy1"/>
    <dgm:cxn modelId="{62EE446C-28C0-45B4-B1FB-E4DBC80942D1}" type="presParOf" srcId="{9B377AD0-64AD-4DD3-8CF6-1DB34A6FF926}" destId="{395719B3-5A07-4683-8457-A358E11E7A33}" srcOrd="1" destOrd="0" presId="urn:microsoft.com/office/officeart/2005/8/layout/hierarchy1"/>
    <dgm:cxn modelId="{15DD1CB8-0E28-48A4-854E-19D89958D154}" type="presParOf" srcId="{395719B3-5A07-4683-8457-A358E11E7A33}" destId="{04AD19BA-A963-4AE1-A91C-77EF9D5A0F54}" srcOrd="0" destOrd="0" presId="urn:microsoft.com/office/officeart/2005/8/layout/hierarchy1"/>
    <dgm:cxn modelId="{15BE6D98-17E4-41EE-B626-765B245A962D}" type="presParOf" srcId="{04AD19BA-A963-4AE1-A91C-77EF9D5A0F54}" destId="{2B284EE0-5B12-44FC-B741-E8CEA993F82D}" srcOrd="0" destOrd="0" presId="urn:microsoft.com/office/officeart/2005/8/layout/hierarchy1"/>
    <dgm:cxn modelId="{0894181A-65CB-448D-8B40-2CFE171E980D}" type="presParOf" srcId="{04AD19BA-A963-4AE1-A91C-77EF9D5A0F54}" destId="{D53D085A-2DA0-436A-8F70-032EFFCC6B85}" srcOrd="1" destOrd="0" presId="urn:microsoft.com/office/officeart/2005/8/layout/hierarchy1"/>
    <dgm:cxn modelId="{25487856-7315-4B6C-BA9E-B696F334C312}" type="presParOf" srcId="{395719B3-5A07-4683-8457-A358E11E7A33}" destId="{FF0622D3-D91F-462F-9C89-F14A09832D83}" srcOrd="1" destOrd="0" presId="urn:microsoft.com/office/officeart/2005/8/layout/hierarchy1"/>
    <dgm:cxn modelId="{CB2FC803-1081-4791-9F3A-75C07D561BFB}" type="presParOf" srcId="{FB6A9CD7-3061-48D8-A714-9CB4AEB2DC3A}" destId="{35628FC8-F682-4D99-9120-8FFE86DFD454}" srcOrd="4" destOrd="0" presId="urn:microsoft.com/office/officeart/2005/8/layout/hierarchy1"/>
    <dgm:cxn modelId="{C0364106-262E-4CE2-9D7D-ACA2AA591195}" type="presParOf" srcId="{FB6A9CD7-3061-48D8-A714-9CB4AEB2DC3A}" destId="{7DD727A2-0A82-4B85-9AAA-C6EF62116A61}" srcOrd="5" destOrd="0" presId="urn:microsoft.com/office/officeart/2005/8/layout/hierarchy1"/>
    <dgm:cxn modelId="{D4AAA159-B1EC-4E35-B3A4-5F674300450E}" type="presParOf" srcId="{7DD727A2-0A82-4B85-9AAA-C6EF62116A61}" destId="{F5C2EF24-54CC-462F-A602-3C21524F8B90}" srcOrd="0" destOrd="0" presId="urn:microsoft.com/office/officeart/2005/8/layout/hierarchy1"/>
    <dgm:cxn modelId="{35EA6A86-A533-487C-BB80-4AF8215BF95D}" type="presParOf" srcId="{F5C2EF24-54CC-462F-A602-3C21524F8B90}" destId="{366ABA72-7091-4712-815C-039E89D88A9C}" srcOrd="0" destOrd="0" presId="urn:microsoft.com/office/officeart/2005/8/layout/hierarchy1"/>
    <dgm:cxn modelId="{ECA02302-E3FF-4144-98F4-58A0DC011DCF}" type="presParOf" srcId="{F5C2EF24-54CC-462F-A602-3C21524F8B90}" destId="{8AD4668E-AFD3-40EF-B12C-99A8BDA244A3}" srcOrd="1" destOrd="0" presId="urn:microsoft.com/office/officeart/2005/8/layout/hierarchy1"/>
    <dgm:cxn modelId="{A1DF8D0A-327E-498A-A840-F4DA7FB51E78}" type="presParOf" srcId="{7DD727A2-0A82-4B85-9AAA-C6EF62116A61}" destId="{4B0D51FE-B1AE-41E9-9D55-001C915BDC03}" srcOrd="1" destOrd="0" presId="urn:microsoft.com/office/officeart/2005/8/layout/hierarchy1"/>
    <dgm:cxn modelId="{7513C8FF-8C5A-4C48-9983-0349B856ED84}" type="presParOf" srcId="{FB6A9CD7-3061-48D8-A714-9CB4AEB2DC3A}" destId="{84388690-4798-41A7-A0C3-6B9C026FC190}" srcOrd="6" destOrd="0" presId="urn:microsoft.com/office/officeart/2005/8/layout/hierarchy1"/>
    <dgm:cxn modelId="{E38CE208-FCC4-4514-960F-2EEA8C7FB12D}" type="presParOf" srcId="{FB6A9CD7-3061-48D8-A714-9CB4AEB2DC3A}" destId="{134FB0E6-EB83-4E01-B20A-5E1470A8F031}" srcOrd="7" destOrd="0" presId="urn:microsoft.com/office/officeart/2005/8/layout/hierarchy1"/>
    <dgm:cxn modelId="{BE62397A-134E-4365-81D7-A27133CD4668}" type="presParOf" srcId="{134FB0E6-EB83-4E01-B20A-5E1470A8F031}" destId="{C5D0215D-4215-47AB-A66F-B26B64CEFA2E}" srcOrd="0" destOrd="0" presId="urn:microsoft.com/office/officeart/2005/8/layout/hierarchy1"/>
    <dgm:cxn modelId="{9C435869-2783-430A-8CE0-AFA22AAB64F4}" type="presParOf" srcId="{C5D0215D-4215-47AB-A66F-B26B64CEFA2E}" destId="{429EC505-7F99-4F07-A419-70D1E460ECCC}" srcOrd="0" destOrd="0" presId="urn:microsoft.com/office/officeart/2005/8/layout/hierarchy1"/>
    <dgm:cxn modelId="{ED31DCF8-3659-4125-B399-E6BA9D367F1E}" type="presParOf" srcId="{C5D0215D-4215-47AB-A66F-B26B64CEFA2E}" destId="{D482F8F3-AC30-4263-BACE-35F6B3EF9B03}" srcOrd="1" destOrd="0" presId="urn:microsoft.com/office/officeart/2005/8/layout/hierarchy1"/>
    <dgm:cxn modelId="{3C00017D-E081-4120-8C0D-C83AED6B01FF}" type="presParOf" srcId="{134FB0E6-EB83-4E01-B20A-5E1470A8F031}" destId="{8C81EE47-F124-456F-8484-1C69A1D6917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F62530-EB14-4DAC-A4C7-E0251205CC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631D013-0C57-4CD7-B791-1B8C491E849E}">
      <dgm:prSet phldrT="[Text]"/>
      <dgm:spPr/>
      <dgm:t>
        <a:bodyPr/>
        <a:lstStyle/>
        <a:p>
          <a:r>
            <a:rPr lang="en-GB" dirty="0" smtClean="0"/>
            <a:t> </a:t>
          </a:r>
          <a:endParaRPr lang="en-GB" dirty="0"/>
        </a:p>
      </dgm:t>
    </dgm:pt>
    <dgm:pt modelId="{E1B20934-8338-4C0C-9399-C053FEFB6231}" type="parTrans" cxnId="{FD31C32A-B76C-40AE-A7D0-0E5795450B01}">
      <dgm:prSet/>
      <dgm:spPr/>
      <dgm:t>
        <a:bodyPr/>
        <a:lstStyle/>
        <a:p>
          <a:endParaRPr lang="en-GB"/>
        </a:p>
      </dgm:t>
    </dgm:pt>
    <dgm:pt modelId="{F3A6AE36-407B-42DD-A6B9-CD557578EBA0}" type="sibTrans" cxnId="{FD31C32A-B76C-40AE-A7D0-0E5795450B01}">
      <dgm:prSet/>
      <dgm:spPr/>
      <dgm:t>
        <a:bodyPr/>
        <a:lstStyle/>
        <a:p>
          <a:endParaRPr lang="en-GB"/>
        </a:p>
      </dgm:t>
    </dgm:pt>
    <dgm:pt modelId="{22BCB62C-DE51-4BC5-8E19-C4F8B838E498}">
      <dgm:prSet phldrT="[Text]"/>
      <dgm:spPr/>
      <dgm:t>
        <a:bodyPr/>
        <a:lstStyle/>
        <a:p>
          <a:r>
            <a:rPr lang="en-GB" dirty="0" smtClean="0"/>
            <a:t> </a:t>
          </a:r>
          <a:endParaRPr lang="en-GB" dirty="0"/>
        </a:p>
      </dgm:t>
    </dgm:pt>
    <dgm:pt modelId="{4A1813C2-F666-4766-94F5-51DB8803DF13}" type="parTrans" cxnId="{8E8E008F-69A0-4FE6-B19B-05CF21D3DCF3}">
      <dgm:prSet/>
      <dgm:spPr/>
      <dgm:t>
        <a:bodyPr/>
        <a:lstStyle/>
        <a:p>
          <a:endParaRPr lang="en-GB"/>
        </a:p>
      </dgm:t>
    </dgm:pt>
    <dgm:pt modelId="{2927C1BE-99A3-4B88-BE7A-59C48F1AA310}" type="sibTrans" cxnId="{8E8E008F-69A0-4FE6-B19B-05CF21D3DCF3}">
      <dgm:prSet/>
      <dgm:spPr/>
      <dgm:t>
        <a:bodyPr/>
        <a:lstStyle/>
        <a:p>
          <a:endParaRPr lang="en-GB"/>
        </a:p>
      </dgm:t>
    </dgm:pt>
    <dgm:pt modelId="{23D490B8-B042-4286-AE40-AA0B8DC24BDC}">
      <dgm:prSet phldrT="[Text]"/>
      <dgm:spPr/>
      <dgm:t>
        <a:bodyPr/>
        <a:lstStyle/>
        <a:p>
          <a:endParaRPr lang="en-GB" dirty="0"/>
        </a:p>
      </dgm:t>
    </dgm:pt>
    <dgm:pt modelId="{5D851C9B-A230-46DE-88DB-25ACEDF663FE}" type="parTrans" cxnId="{B29B1027-08AD-4E83-AADF-55AF49247B08}">
      <dgm:prSet/>
      <dgm:spPr/>
      <dgm:t>
        <a:bodyPr/>
        <a:lstStyle/>
        <a:p>
          <a:endParaRPr lang="en-GB"/>
        </a:p>
      </dgm:t>
    </dgm:pt>
    <dgm:pt modelId="{5B87C73A-DFC9-4A74-BF86-56950F4E3A7A}" type="sibTrans" cxnId="{B29B1027-08AD-4E83-AADF-55AF49247B08}">
      <dgm:prSet/>
      <dgm:spPr/>
      <dgm:t>
        <a:bodyPr/>
        <a:lstStyle/>
        <a:p>
          <a:endParaRPr lang="en-GB"/>
        </a:p>
      </dgm:t>
    </dgm:pt>
    <dgm:pt modelId="{A16B4BCE-4E38-4CDB-9B6D-102521E2CF2B}" type="pres">
      <dgm:prSet presAssocID="{68F62530-EB14-4DAC-A4C7-E0251205CC1B}" presName="cycle" presStyleCnt="0">
        <dgm:presLayoutVars>
          <dgm:dir/>
          <dgm:resizeHandles val="exact"/>
        </dgm:presLayoutVars>
      </dgm:prSet>
      <dgm:spPr/>
      <dgm:t>
        <a:bodyPr/>
        <a:lstStyle/>
        <a:p>
          <a:endParaRPr lang="en-GB"/>
        </a:p>
      </dgm:t>
    </dgm:pt>
    <dgm:pt modelId="{19E5F1B2-4523-459D-939A-FA3D664A1BFF}" type="pres">
      <dgm:prSet presAssocID="{A631D013-0C57-4CD7-B791-1B8C491E849E}" presName="dummy" presStyleCnt="0"/>
      <dgm:spPr/>
    </dgm:pt>
    <dgm:pt modelId="{08E1A0E8-0894-492C-A4C7-C6263086999C}" type="pres">
      <dgm:prSet presAssocID="{A631D013-0C57-4CD7-B791-1B8C491E849E}" presName="node" presStyleLbl="revTx" presStyleIdx="0" presStyleCnt="3" custScaleX="48230" custScaleY="34071">
        <dgm:presLayoutVars>
          <dgm:bulletEnabled val="1"/>
        </dgm:presLayoutVars>
      </dgm:prSet>
      <dgm:spPr/>
      <dgm:t>
        <a:bodyPr/>
        <a:lstStyle/>
        <a:p>
          <a:endParaRPr lang="en-GB"/>
        </a:p>
      </dgm:t>
    </dgm:pt>
    <dgm:pt modelId="{0E4C8146-0EA5-4F96-9869-F9D85FF0E1E4}" type="pres">
      <dgm:prSet presAssocID="{F3A6AE36-407B-42DD-A6B9-CD557578EBA0}" presName="sibTrans" presStyleLbl="node1" presStyleIdx="0" presStyleCnt="3"/>
      <dgm:spPr/>
      <dgm:t>
        <a:bodyPr/>
        <a:lstStyle/>
        <a:p>
          <a:endParaRPr lang="en-GB"/>
        </a:p>
      </dgm:t>
    </dgm:pt>
    <dgm:pt modelId="{BEAFE9B5-9E9D-412B-A0C9-3C10C0255CD6}" type="pres">
      <dgm:prSet presAssocID="{22BCB62C-DE51-4BC5-8E19-C4F8B838E498}" presName="dummy" presStyleCnt="0"/>
      <dgm:spPr/>
    </dgm:pt>
    <dgm:pt modelId="{45541685-4565-4162-A12D-D9E4FE1A14C3}" type="pres">
      <dgm:prSet presAssocID="{22BCB62C-DE51-4BC5-8E19-C4F8B838E498}" presName="node" presStyleLbl="revTx" presStyleIdx="1" presStyleCnt="3" custScaleX="21387" custScaleY="24872">
        <dgm:presLayoutVars>
          <dgm:bulletEnabled val="1"/>
        </dgm:presLayoutVars>
      </dgm:prSet>
      <dgm:spPr/>
      <dgm:t>
        <a:bodyPr/>
        <a:lstStyle/>
        <a:p>
          <a:endParaRPr lang="en-GB"/>
        </a:p>
      </dgm:t>
    </dgm:pt>
    <dgm:pt modelId="{D75F7171-D28F-4384-8672-D790880B2FB4}" type="pres">
      <dgm:prSet presAssocID="{2927C1BE-99A3-4B88-BE7A-59C48F1AA310}" presName="sibTrans" presStyleLbl="node1" presStyleIdx="1" presStyleCnt="3"/>
      <dgm:spPr/>
      <dgm:t>
        <a:bodyPr/>
        <a:lstStyle/>
        <a:p>
          <a:endParaRPr lang="en-GB"/>
        </a:p>
      </dgm:t>
    </dgm:pt>
    <dgm:pt modelId="{89E049DA-FFE7-4EB6-BE52-B1BF02F102EC}" type="pres">
      <dgm:prSet presAssocID="{23D490B8-B042-4286-AE40-AA0B8DC24BDC}" presName="dummy" presStyleCnt="0"/>
      <dgm:spPr/>
    </dgm:pt>
    <dgm:pt modelId="{FADC6DD7-2C85-4FB3-B16D-616A438DBCB3}" type="pres">
      <dgm:prSet presAssocID="{23D490B8-B042-4286-AE40-AA0B8DC24BDC}" presName="node" presStyleLbl="revTx" presStyleIdx="2" presStyleCnt="3" custScaleX="42536" custScaleY="25164">
        <dgm:presLayoutVars>
          <dgm:bulletEnabled val="1"/>
        </dgm:presLayoutVars>
      </dgm:prSet>
      <dgm:spPr/>
      <dgm:t>
        <a:bodyPr/>
        <a:lstStyle/>
        <a:p>
          <a:endParaRPr lang="en-GB"/>
        </a:p>
      </dgm:t>
    </dgm:pt>
    <dgm:pt modelId="{B3D66854-10E2-41F4-8C99-9861DADB9A98}" type="pres">
      <dgm:prSet presAssocID="{5B87C73A-DFC9-4A74-BF86-56950F4E3A7A}" presName="sibTrans" presStyleLbl="node1" presStyleIdx="2" presStyleCnt="3" custAng="357558"/>
      <dgm:spPr/>
      <dgm:t>
        <a:bodyPr/>
        <a:lstStyle/>
        <a:p>
          <a:endParaRPr lang="en-GB"/>
        </a:p>
      </dgm:t>
    </dgm:pt>
  </dgm:ptLst>
  <dgm:cxnLst>
    <dgm:cxn modelId="{FF8488C1-6C26-4BE2-97C2-3B65338E1CFF}" type="presOf" srcId="{68F62530-EB14-4DAC-A4C7-E0251205CC1B}" destId="{A16B4BCE-4E38-4CDB-9B6D-102521E2CF2B}" srcOrd="0" destOrd="0" presId="urn:microsoft.com/office/officeart/2005/8/layout/cycle1"/>
    <dgm:cxn modelId="{38346D9F-DCAE-42EF-A345-47A948EDF239}" type="presOf" srcId="{A631D013-0C57-4CD7-B791-1B8C491E849E}" destId="{08E1A0E8-0894-492C-A4C7-C6263086999C}" srcOrd="0" destOrd="0" presId="urn:microsoft.com/office/officeart/2005/8/layout/cycle1"/>
    <dgm:cxn modelId="{8E8E008F-69A0-4FE6-B19B-05CF21D3DCF3}" srcId="{68F62530-EB14-4DAC-A4C7-E0251205CC1B}" destId="{22BCB62C-DE51-4BC5-8E19-C4F8B838E498}" srcOrd="1" destOrd="0" parTransId="{4A1813C2-F666-4766-94F5-51DB8803DF13}" sibTransId="{2927C1BE-99A3-4B88-BE7A-59C48F1AA310}"/>
    <dgm:cxn modelId="{31B4AA6B-9768-43C8-A0E3-308947DFE671}" type="presOf" srcId="{23D490B8-B042-4286-AE40-AA0B8DC24BDC}" destId="{FADC6DD7-2C85-4FB3-B16D-616A438DBCB3}" srcOrd="0" destOrd="0" presId="urn:microsoft.com/office/officeart/2005/8/layout/cycle1"/>
    <dgm:cxn modelId="{F60465C1-9248-4681-B4EC-7B23823C2477}" type="presOf" srcId="{2927C1BE-99A3-4B88-BE7A-59C48F1AA310}" destId="{D75F7171-D28F-4384-8672-D790880B2FB4}" srcOrd="0" destOrd="0" presId="urn:microsoft.com/office/officeart/2005/8/layout/cycle1"/>
    <dgm:cxn modelId="{FD31C32A-B76C-40AE-A7D0-0E5795450B01}" srcId="{68F62530-EB14-4DAC-A4C7-E0251205CC1B}" destId="{A631D013-0C57-4CD7-B791-1B8C491E849E}" srcOrd="0" destOrd="0" parTransId="{E1B20934-8338-4C0C-9399-C053FEFB6231}" sibTransId="{F3A6AE36-407B-42DD-A6B9-CD557578EBA0}"/>
    <dgm:cxn modelId="{7D1FB5E2-3B9C-4296-B478-A570EE75AF93}" type="presOf" srcId="{22BCB62C-DE51-4BC5-8E19-C4F8B838E498}" destId="{45541685-4565-4162-A12D-D9E4FE1A14C3}" srcOrd="0" destOrd="0" presId="urn:microsoft.com/office/officeart/2005/8/layout/cycle1"/>
    <dgm:cxn modelId="{B29B1027-08AD-4E83-AADF-55AF49247B08}" srcId="{68F62530-EB14-4DAC-A4C7-E0251205CC1B}" destId="{23D490B8-B042-4286-AE40-AA0B8DC24BDC}" srcOrd="2" destOrd="0" parTransId="{5D851C9B-A230-46DE-88DB-25ACEDF663FE}" sibTransId="{5B87C73A-DFC9-4A74-BF86-56950F4E3A7A}"/>
    <dgm:cxn modelId="{9E373EA7-70F8-4BE7-AD80-9BC4D31D3B72}" type="presOf" srcId="{F3A6AE36-407B-42DD-A6B9-CD557578EBA0}" destId="{0E4C8146-0EA5-4F96-9869-F9D85FF0E1E4}" srcOrd="0" destOrd="0" presId="urn:microsoft.com/office/officeart/2005/8/layout/cycle1"/>
    <dgm:cxn modelId="{3AFA76D0-51C9-42D9-BBAD-60950FE9F67E}" type="presOf" srcId="{5B87C73A-DFC9-4A74-BF86-56950F4E3A7A}" destId="{B3D66854-10E2-41F4-8C99-9861DADB9A98}" srcOrd="0" destOrd="0" presId="urn:microsoft.com/office/officeart/2005/8/layout/cycle1"/>
    <dgm:cxn modelId="{53EC658B-3EF0-43D1-9D4F-542A6320DBBB}" type="presParOf" srcId="{A16B4BCE-4E38-4CDB-9B6D-102521E2CF2B}" destId="{19E5F1B2-4523-459D-939A-FA3D664A1BFF}" srcOrd="0" destOrd="0" presId="urn:microsoft.com/office/officeart/2005/8/layout/cycle1"/>
    <dgm:cxn modelId="{80A22C3D-79BF-4681-8D66-E0EDD85C9EDC}" type="presParOf" srcId="{A16B4BCE-4E38-4CDB-9B6D-102521E2CF2B}" destId="{08E1A0E8-0894-492C-A4C7-C6263086999C}" srcOrd="1" destOrd="0" presId="urn:microsoft.com/office/officeart/2005/8/layout/cycle1"/>
    <dgm:cxn modelId="{42D5FD15-972D-42AD-936A-151AE89DD8F5}" type="presParOf" srcId="{A16B4BCE-4E38-4CDB-9B6D-102521E2CF2B}" destId="{0E4C8146-0EA5-4F96-9869-F9D85FF0E1E4}" srcOrd="2" destOrd="0" presId="urn:microsoft.com/office/officeart/2005/8/layout/cycle1"/>
    <dgm:cxn modelId="{D8762E6F-7320-45E9-92A2-EFA3648C5CDE}" type="presParOf" srcId="{A16B4BCE-4E38-4CDB-9B6D-102521E2CF2B}" destId="{BEAFE9B5-9E9D-412B-A0C9-3C10C0255CD6}" srcOrd="3" destOrd="0" presId="urn:microsoft.com/office/officeart/2005/8/layout/cycle1"/>
    <dgm:cxn modelId="{6376FE29-40F3-4A9C-BC15-1132E4EF95EC}" type="presParOf" srcId="{A16B4BCE-4E38-4CDB-9B6D-102521E2CF2B}" destId="{45541685-4565-4162-A12D-D9E4FE1A14C3}" srcOrd="4" destOrd="0" presId="urn:microsoft.com/office/officeart/2005/8/layout/cycle1"/>
    <dgm:cxn modelId="{00F796CF-B048-4729-8DC0-0B1CF73ED199}" type="presParOf" srcId="{A16B4BCE-4E38-4CDB-9B6D-102521E2CF2B}" destId="{D75F7171-D28F-4384-8672-D790880B2FB4}" srcOrd="5" destOrd="0" presId="urn:microsoft.com/office/officeart/2005/8/layout/cycle1"/>
    <dgm:cxn modelId="{5E2BD5C4-9AF7-498D-80CB-8C70A72CE237}" type="presParOf" srcId="{A16B4BCE-4E38-4CDB-9B6D-102521E2CF2B}" destId="{89E049DA-FFE7-4EB6-BE52-B1BF02F102EC}" srcOrd="6" destOrd="0" presId="urn:microsoft.com/office/officeart/2005/8/layout/cycle1"/>
    <dgm:cxn modelId="{63BD48E0-CE13-4FA8-8FEE-E066C6CA07CD}" type="presParOf" srcId="{A16B4BCE-4E38-4CDB-9B6D-102521E2CF2B}" destId="{FADC6DD7-2C85-4FB3-B16D-616A438DBCB3}" srcOrd="7" destOrd="0" presId="urn:microsoft.com/office/officeart/2005/8/layout/cycle1"/>
    <dgm:cxn modelId="{DDDC7E75-027E-4F15-B503-80D8E97D875F}" type="presParOf" srcId="{A16B4BCE-4E38-4CDB-9B6D-102521E2CF2B}" destId="{B3D66854-10E2-41F4-8C99-9861DADB9A98}"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F62530-EB14-4DAC-A4C7-E0251205CC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631D013-0C57-4CD7-B791-1B8C491E849E}">
      <dgm:prSet phldrT="[Text]"/>
      <dgm:spPr/>
      <dgm:t>
        <a:bodyPr/>
        <a:lstStyle/>
        <a:p>
          <a:r>
            <a:rPr lang="en-GB" dirty="0" smtClean="0"/>
            <a:t> </a:t>
          </a:r>
          <a:endParaRPr lang="en-GB" dirty="0"/>
        </a:p>
      </dgm:t>
    </dgm:pt>
    <dgm:pt modelId="{E1B20934-8338-4C0C-9399-C053FEFB6231}" type="parTrans" cxnId="{FD31C32A-B76C-40AE-A7D0-0E5795450B01}">
      <dgm:prSet/>
      <dgm:spPr/>
      <dgm:t>
        <a:bodyPr/>
        <a:lstStyle/>
        <a:p>
          <a:endParaRPr lang="en-GB"/>
        </a:p>
      </dgm:t>
    </dgm:pt>
    <dgm:pt modelId="{F3A6AE36-407B-42DD-A6B9-CD557578EBA0}" type="sibTrans" cxnId="{FD31C32A-B76C-40AE-A7D0-0E5795450B01}">
      <dgm:prSet/>
      <dgm:spPr/>
      <dgm:t>
        <a:bodyPr/>
        <a:lstStyle/>
        <a:p>
          <a:endParaRPr lang="en-GB"/>
        </a:p>
      </dgm:t>
    </dgm:pt>
    <dgm:pt modelId="{22BCB62C-DE51-4BC5-8E19-C4F8B838E498}">
      <dgm:prSet phldrT="[Text]"/>
      <dgm:spPr/>
      <dgm:t>
        <a:bodyPr/>
        <a:lstStyle/>
        <a:p>
          <a:r>
            <a:rPr lang="en-GB" dirty="0" smtClean="0"/>
            <a:t> </a:t>
          </a:r>
          <a:endParaRPr lang="en-GB" dirty="0"/>
        </a:p>
      </dgm:t>
    </dgm:pt>
    <dgm:pt modelId="{4A1813C2-F666-4766-94F5-51DB8803DF13}" type="parTrans" cxnId="{8E8E008F-69A0-4FE6-B19B-05CF21D3DCF3}">
      <dgm:prSet/>
      <dgm:spPr/>
      <dgm:t>
        <a:bodyPr/>
        <a:lstStyle/>
        <a:p>
          <a:endParaRPr lang="en-GB"/>
        </a:p>
      </dgm:t>
    </dgm:pt>
    <dgm:pt modelId="{2927C1BE-99A3-4B88-BE7A-59C48F1AA310}" type="sibTrans" cxnId="{8E8E008F-69A0-4FE6-B19B-05CF21D3DCF3}">
      <dgm:prSet/>
      <dgm:spPr/>
      <dgm:t>
        <a:bodyPr/>
        <a:lstStyle/>
        <a:p>
          <a:endParaRPr lang="en-GB"/>
        </a:p>
      </dgm:t>
    </dgm:pt>
    <dgm:pt modelId="{23D490B8-B042-4286-AE40-AA0B8DC24BDC}">
      <dgm:prSet phldrT="[Text]"/>
      <dgm:spPr/>
      <dgm:t>
        <a:bodyPr/>
        <a:lstStyle/>
        <a:p>
          <a:endParaRPr lang="en-GB" dirty="0"/>
        </a:p>
      </dgm:t>
    </dgm:pt>
    <dgm:pt modelId="{5D851C9B-A230-46DE-88DB-25ACEDF663FE}" type="parTrans" cxnId="{B29B1027-08AD-4E83-AADF-55AF49247B08}">
      <dgm:prSet/>
      <dgm:spPr/>
      <dgm:t>
        <a:bodyPr/>
        <a:lstStyle/>
        <a:p>
          <a:endParaRPr lang="en-GB"/>
        </a:p>
      </dgm:t>
    </dgm:pt>
    <dgm:pt modelId="{5B87C73A-DFC9-4A74-BF86-56950F4E3A7A}" type="sibTrans" cxnId="{B29B1027-08AD-4E83-AADF-55AF49247B08}">
      <dgm:prSet/>
      <dgm:spPr/>
      <dgm:t>
        <a:bodyPr/>
        <a:lstStyle/>
        <a:p>
          <a:endParaRPr lang="en-GB"/>
        </a:p>
      </dgm:t>
    </dgm:pt>
    <dgm:pt modelId="{A16B4BCE-4E38-4CDB-9B6D-102521E2CF2B}" type="pres">
      <dgm:prSet presAssocID="{68F62530-EB14-4DAC-A4C7-E0251205CC1B}" presName="cycle" presStyleCnt="0">
        <dgm:presLayoutVars>
          <dgm:dir/>
          <dgm:resizeHandles val="exact"/>
        </dgm:presLayoutVars>
      </dgm:prSet>
      <dgm:spPr/>
      <dgm:t>
        <a:bodyPr/>
        <a:lstStyle/>
        <a:p>
          <a:endParaRPr lang="en-GB"/>
        </a:p>
      </dgm:t>
    </dgm:pt>
    <dgm:pt modelId="{19E5F1B2-4523-459D-939A-FA3D664A1BFF}" type="pres">
      <dgm:prSet presAssocID="{A631D013-0C57-4CD7-B791-1B8C491E849E}" presName="dummy" presStyleCnt="0"/>
      <dgm:spPr/>
    </dgm:pt>
    <dgm:pt modelId="{08E1A0E8-0894-492C-A4C7-C6263086999C}" type="pres">
      <dgm:prSet presAssocID="{A631D013-0C57-4CD7-B791-1B8C491E849E}" presName="node" presStyleLbl="revTx" presStyleIdx="0" presStyleCnt="3" custScaleX="48230" custScaleY="34071">
        <dgm:presLayoutVars>
          <dgm:bulletEnabled val="1"/>
        </dgm:presLayoutVars>
      </dgm:prSet>
      <dgm:spPr/>
      <dgm:t>
        <a:bodyPr/>
        <a:lstStyle/>
        <a:p>
          <a:endParaRPr lang="en-GB"/>
        </a:p>
      </dgm:t>
    </dgm:pt>
    <dgm:pt modelId="{0E4C8146-0EA5-4F96-9869-F9D85FF0E1E4}" type="pres">
      <dgm:prSet presAssocID="{F3A6AE36-407B-42DD-A6B9-CD557578EBA0}" presName="sibTrans" presStyleLbl="node1" presStyleIdx="0" presStyleCnt="3"/>
      <dgm:spPr/>
      <dgm:t>
        <a:bodyPr/>
        <a:lstStyle/>
        <a:p>
          <a:endParaRPr lang="en-GB"/>
        </a:p>
      </dgm:t>
    </dgm:pt>
    <dgm:pt modelId="{BEAFE9B5-9E9D-412B-A0C9-3C10C0255CD6}" type="pres">
      <dgm:prSet presAssocID="{22BCB62C-DE51-4BC5-8E19-C4F8B838E498}" presName="dummy" presStyleCnt="0"/>
      <dgm:spPr/>
    </dgm:pt>
    <dgm:pt modelId="{45541685-4565-4162-A12D-D9E4FE1A14C3}" type="pres">
      <dgm:prSet presAssocID="{22BCB62C-DE51-4BC5-8E19-C4F8B838E498}" presName="node" presStyleLbl="revTx" presStyleIdx="1" presStyleCnt="3" custScaleX="21387" custScaleY="24872">
        <dgm:presLayoutVars>
          <dgm:bulletEnabled val="1"/>
        </dgm:presLayoutVars>
      </dgm:prSet>
      <dgm:spPr/>
      <dgm:t>
        <a:bodyPr/>
        <a:lstStyle/>
        <a:p>
          <a:endParaRPr lang="en-GB"/>
        </a:p>
      </dgm:t>
    </dgm:pt>
    <dgm:pt modelId="{D75F7171-D28F-4384-8672-D790880B2FB4}" type="pres">
      <dgm:prSet presAssocID="{2927C1BE-99A3-4B88-BE7A-59C48F1AA310}" presName="sibTrans" presStyleLbl="node1" presStyleIdx="1" presStyleCnt="3"/>
      <dgm:spPr/>
      <dgm:t>
        <a:bodyPr/>
        <a:lstStyle/>
        <a:p>
          <a:endParaRPr lang="en-GB"/>
        </a:p>
      </dgm:t>
    </dgm:pt>
    <dgm:pt modelId="{89E049DA-FFE7-4EB6-BE52-B1BF02F102EC}" type="pres">
      <dgm:prSet presAssocID="{23D490B8-B042-4286-AE40-AA0B8DC24BDC}" presName="dummy" presStyleCnt="0"/>
      <dgm:spPr/>
    </dgm:pt>
    <dgm:pt modelId="{FADC6DD7-2C85-4FB3-B16D-616A438DBCB3}" type="pres">
      <dgm:prSet presAssocID="{23D490B8-B042-4286-AE40-AA0B8DC24BDC}" presName="node" presStyleLbl="revTx" presStyleIdx="2" presStyleCnt="3" custScaleX="42536" custScaleY="25164">
        <dgm:presLayoutVars>
          <dgm:bulletEnabled val="1"/>
        </dgm:presLayoutVars>
      </dgm:prSet>
      <dgm:spPr/>
      <dgm:t>
        <a:bodyPr/>
        <a:lstStyle/>
        <a:p>
          <a:endParaRPr lang="en-GB"/>
        </a:p>
      </dgm:t>
    </dgm:pt>
    <dgm:pt modelId="{B3D66854-10E2-41F4-8C99-9861DADB9A98}" type="pres">
      <dgm:prSet presAssocID="{5B87C73A-DFC9-4A74-BF86-56950F4E3A7A}" presName="sibTrans" presStyleLbl="node1" presStyleIdx="2" presStyleCnt="3" custAng="357558"/>
      <dgm:spPr/>
      <dgm:t>
        <a:bodyPr/>
        <a:lstStyle/>
        <a:p>
          <a:endParaRPr lang="en-GB"/>
        </a:p>
      </dgm:t>
    </dgm:pt>
  </dgm:ptLst>
  <dgm:cxnLst>
    <dgm:cxn modelId="{8E8E008F-69A0-4FE6-B19B-05CF21D3DCF3}" srcId="{68F62530-EB14-4DAC-A4C7-E0251205CC1B}" destId="{22BCB62C-DE51-4BC5-8E19-C4F8B838E498}" srcOrd="1" destOrd="0" parTransId="{4A1813C2-F666-4766-94F5-51DB8803DF13}" sibTransId="{2927C1BE-99A3-4B88-BE7A-59C48F1AA310}"/>
    <dgm:cxn modelId="{6E81BD93-76EB-40D7-BCB9-9567A62B783F}" type="presOf" srcId="{23D490B8-B042-4286-AE40-AA0B8DC24BDC}" destId="{FADC6DD7-2C85-4FB3-B16D-616A438DBCB3}" srcOrd="0" destOrd="0" presId="urn:microsoft.com/office/officeart/2005/8/layout/cycle1"/>
    <dgm:cxn modelId="{80C90FB4-E094-4F3C-989F-03C7EBB1ED07}" type="presOf" srcId="{A631D013-0C57-4CD7-B791-1B8C491E849E}" destId="{08E1A0E8-0894-492C-A4C7-C6263086999C}" srcOrd="0" destOrd="0" presId="urn:microsoft.com/office/officeart/2005/8/layout/cycle1"/>
    <dgm:cxn modelId="{FD31C32A-B76C-40AE-A7D0-0E5795450B01}" srcId="{68F62530-EB14-4DAC-A4C7-E0251205CC1B}" destId="{A631D013-0C57-4CD7-B791-1B8C491E849E}" srcOrd="0" destOrd="0" parTransId="{E1B20934-8338-4C0C-9399-C053FEFB6231}" sibTransId="{F3A6AE36-407B-42DD-A6B9-CD557578EBA0}"/>
    <dgm:cxn modelId="{565FA183-BE04-4C2D-B52A-E81A76625A0B}" type="presOf" srcId="{5B87C73A-DFC9-4A74-BF86-56950F4E3A7A}" destId="{B3D66854-10E2-41F4-8C99-9861DADB9A98}" srcOrd="0" destOrd="0" presId="urn:microsoft.com/office/officeart/2005/8/layout/cycle1"/>
    <dgm:cxn modelId="{E9746068-4B47-4918-8AF9-F9AA6AD9CA9F}" type="presOf" srcId="{68F62530-EB14-4DAC-A4C7-E0251205CC1B}" destId="{A16B4BCE-4E38-4CDB-9B6D-102521E2CF2B}" srcOrd="0" destOrd="0" presId="urn:microsoft.com/office/officeart/2005/8/layout/cycle1"/>
    <dgm:cxn modelId="{B29B1027-08AD-4E83-AADF-55AF49247B08}" srcId="{68F62530-EB14-4DAC-A4C7-E0251205CC1B}" destId="{23D490B8-B042-4286-AE40-AA0B8DC24BDC}" srcOrd="2" destOrd="0" parTransId="{5D851C9B-A230-46DE-88DB-25ACEDF663FE}" sibTransId="{5B87C73A-DFC9-4A74-BF86-56950F4E3A7A}"/>
    <dgm:cxn modelId="{6E2076F0-D26E-48E2-801B-43695E998A21}" type="presOf" srcId="{22BCB62C-DE51-4BC5-8E19-C4F8B838E498}" destId="{45541685-4565-4162-A12D-D9E4FE1A14C3}" srcOrd="0" destOrd="0" presId="urn:microsoft.com/office/officeart/2005/8/layout/cycle1"/>
    <dgm:cxn modelId="{2D646BCC-FFAB-4811-9C03-B96208F73187}" type="presOf" srcId="{2927C1BE-99A3-4B88-BE7A-59C48F1AA310}" destId="{D75F7171-D28F-4384-8672-D790880B2FB4}" srcOrd="0" destOrd="0" presId="urn:microsoft.com/office/officeart/2005/8/layout/cycle1"/>
    <dgm:cxn modelId="{8D456FA4-8A8B-4422-ABCA-D2AB996B1864}" type="presOf" srcId="{F3A6AE36-407B-42DD-A6B9-CD557578EBA0}" destId="{0E4C8146-0EA5-4F96-9869-F9D85FF0E1E4}" srcOrd="0" destOrd="0" presId="urn:microsoft.com/office/officeart/2005/8/layout/cycle1"/>
    <dgm:cxn modelId="{A7ABE252-78FA-434B-85B0-4864A2919791}" type="presParOf" srcId="{A16B4BCE-4E38-4CDB-9B6D-102521E2CF2B}" destId="{19E5F1B2-4523-459D-939A-FA3D664A1BFF}" srcOrd="0" destOrd="0" presId="urn:microsoft.com/office/officeart/2005/8/layout/cycle1"/>
    <dgm:cxn modelId="{56C2DD5B-ADF9-40BB-AE1D-83CE6D1C97CC}" type="presParOf" srcId="{A16B4BCE-4E38-4CDB-9B6D-102521E2CF2B}" destId="{08E1A0E8-0894-492C-A4C7-C6263086999C}" srcOrd="1" destOrd="0" presId="urn:microsoft.com/office/officeart/2005/8/layout/cycle1"/>
    <dgm:cxn modelId="{78DC4427-2B24-4DE9-A6B3-7428526D2E8C}" type="presParOf" srcId="{A16B4BCE-4E38-4CDB-9B6D-102521E2CF2B}" destId="{0E4C8146-0EA5-4F96-9869-F9D85FF0E1E4}" srcOrd="2" destOrd="0" presId="urn:microsoft.com/office/officeart/2005/8/layout/cycle1"/>
    <dgm:cxn modelId="{73068C6E-044B-4799-ABF8-B9F10FFDB9A0}" type="presParOf" srcId="{A16B4BCE-4E38-4CDB-9B6D-102521E2CF2B}" destId="{BEAFE9B5-9E9D-412B-A0C9-3C10C0255CD6}" srcOrd="3" destOrd="0" presId="urn:microsoft.com/office/officeart/2005/8/layout/cycle1"/>
    <dgm:cxn modelId="{872EEBF2-9F09-453E-9AAF-81DCD2D6BAAD}" type="presParOf" srcId="{A16B4BCE-4E38-4CDB-9B6D-102521E2CF2B}" destId="{45541685-4565-4162-A12D-D9E4FE1A14C3}" srcOrd="4" destOrd="0" presId="urn:microsoft.com/office/officeart/2005/8/layout/cycle1"/>
    <dgm:cxn modelId="{6AAC1E7C-A9C2-4105-ABA6-10F40873B991}" type="presParOf" srcId="{A16B4BCE-4E38-4CDB-9B6D-102521E2CF2B}" destId="{D75F7171-D28F-4384-8672-D790880B2FB4}" srcOrd="5" destOrd="0" presId="urn:microsoft.com/office/officeart/2005/8/layout/cycle1"/>
    <dgm:cxn modelId="{27E7F5C1-555B-4C52-BA10-D549B6D06A16}" type="presParOf" srcId="{A16B4BCE-4E38-4CDB-9B6D-102521E2CF2B}" destId="{89E049DA-FFE7-4EB6-BE52-B1BF02F102EC}" srcOrd="6" destOrd="0" presId="urn:microsoft.com/office/officeart/2005/8/layout/cycle1"/>
    <dgm:cxn modelId="{6CCE2D00-E771-49AC-B016-1111108F7BAD}" type="presParOf" srcId="{A16B4BCE-4E38-4CDB-9B6D-102521E2CF2B}" destId="{FADC6DD7-2C85-4FB3-B16D-616A438DBCB3}" srcOrd="7" destOrd="0" presId="urn:microsoft.com/office/officeart/2005/8/layout/cycle1"/>
    <dgm:cxn modelId="{0081AF31-9DD8-45DE-B3DB-8ABA21EA4515}" type="presParOf" srcId="{A16B4BCE-4E38-4CDB-9B6D-102521E2CF2B}" destId="{B3D66854-10E2-41F4-8C99-9861DADB9A98}" srcOrd="8"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BE1822-9D14-42F0-BB9B-26E4D0528EB7}" type="doc">
      <dgm:prSet loTypeId="urn:microsoft.com/office/officeart/2005/8/layout/gear1" loCatId="process" qsTypeId="urn:microsoft.com/office/officeart/2005/8/quickstyle/simple1" qsCatId="simple" csTypeId="urn:microsoft.com/office/officeart/2005/8/colors/accent1_2" csCatId="accent1" phldr="1"/>
      <dgm:spPr/>
    </dgm:pt>
    <dgm:pt modelId="{F07FAC5B-5A52-40FF-8D40-E346C7C14FD9}">
      <dgm:prSet phldrT="[Text]"/>
      <dgm:spPr/>
      <dgm:t>
        <a:bodyPr/>
        <a:lstStyle/>
        <a:p>
          <a:r>
            <a:rPr lang="en-GB" dirty="0" smtClean="0"/>
            <a:t>Implementation</a:t>
          </a:r>
          <a:endParaRPr lang="en-GB" dirty="0"/>
        </a:p>
      </dgm:t>
    </dgm:pt>
    <dgm:pt modelId="{A4924B50-2D94-49AC-AA24-2AC63DBD8054}" type="parTrans" cxnId="{1147E931-3599-476C-A607-C15443F67F8B}">
      <dgm:prSet/>
      <dgm:spPr/>
      <dgm:t>
        <a:bodyPr/>
        <a:lstStyle/>
        <a:p>
          <a:endParaRPr lang="en-GB"/>
        </a:p>
      </dgm:t>
    </dgm:pt>
    <dgm:pt modelId="{D6AF9D0D-97EB-4F50-8671-196D035F00AE}" type="sibTrans" cxnId="{1147E931-3599-476C-A607-C15443F67F8B}">
      <dgm:prSet/>
      <dgm:spPr/>
      <dgm:t>
        <a:bodyPr/>
        <a:lstStyle/>
        <a:p>
          <a:endParaRPr lang="en-GB"/>
        </a:p>
      </dgm:t>
    </dgm:pt>
    <dgm:pt modelId="{A35C9EC5-EA0F-42EE-8243-8034174D1DFC}">
      <dgm:prSet phldrT="[Text]"/>
      <dgm:spPr/>
      <dgm:t>
        <a:bodyPr/>
        <a:lstStyle/>
        <a:p>
          <a:r>
            <a:rPr lang="en-GB" dirty="0" smtClean="0"/>
            <a:t> INDC</a:t>
          </a:r>
          <a:endParaRPr lang="en-GB" dirty="0"/>
        </a:p>
      </dgm:t>
    </dgm:pt>
    <dgm:pt modelId="{E73E0FD4-4A3A-4D14-80F0-20F35B3ED560}" type="parTrans" cxnId="{79FDDB3C-A75B-466D-87B9-52F4901CE89F}">
      <dgm:prSet/>
      <dgm:spPr/>
      <dgm:t>
        <a:bodyPr/>
        <a:lstStyle/>
        <a:p>
          <a:endParaRPr lang="en-GB"/>
        </a:p>
      </dgm:t>
    </dgm:pt>
    <dgm:pt modelId="{20362303-4543-4BF5-A928-35C9A983965E}" type="sibTrans" cxnId="{79FDDB3C-A75B-466D-87B9-52F4901CE89F}">
      <dgm:prSet/>
      <dgm:spPr/>
      <dgm:t>
        <a:bodyPr/>
        <a:lstStyle/>
        <a:p>
          <a:endParaRPr lang="en-GB"/>
        </a:p>
      </dgm:t>
    </dgm:pt>
    <dgm:pt modelId="{0BF9F0F0-B673-4FAD-9E69-10A90F21D024}">
      <dgm:prSet phldrT="[Text]"/>
      <dgm:spPr/>
      <dgm:t>
        <a:bodyPr/>
        <a:lstStyle/>
        <a:p>
          <a:r>
            <a:rPr lang="en-GB" dirty="0" smtClean="0"/>
            <a:t> Planning</a:t>
          </a:r>
          <a:endParaRPr lang="en-GB" dirty="0"/>
        </a:p>
      </dgm:t>
    </dgm:pt>
    <dgm:pt modelId="{739B8425-FB31-446F-A525-63E9BE9C3F86}" type="parTrans" cxnId="{DF7B77E3-9CCC-4229-A7A8-AFC61C0A6C72}">
      <dgm:prSet/>
      <dgm:spPr/>
      <dgm:t>
        <a:bodyPr/>
        <a:lstStyle/>
        <a:p>
          <a:endParaRPr lang="en-GB"/>
        </a:p>
      </dgm:t>
    </dgm:pt>
    <dgm:pt modelId="{6A8FF3FD-11AC-44B4-B3A9-5322CE68E2FC}" type="sibTrans" cxnId="{DF7B77E3-9CCC-4229-A7A8-AFC61C0A6C72}">
      <dgm:prSet/>
      <dgm:spPr/>
      <dgm:t>
        <a:bodyPr/>
        <a:lstStyle/>
        <a:p>
          <a:endParaRPr lang="en-GB"/>
        </a:p>
      </dgm:t>
    </dgm:pt>
    <dgm:pt modelId="{D712E771-0B61-4BEA-A072-5584B5D8B222}" type="pres">
      <dgm:prSet presAssocID="{49BE1822-9D14-42F0-BB9B-26E4D0528EB7}" presName="composite" presStyleCnt="0">
        <dgm:presLayoutVars>
          <dgm:chMax val="3"/>
          <dgm:animLvl val="lvl"/>
          <dgm:resizeHandles val="exact"/>
        </dgm:presLayoutVars>
      </dgm:prSet>
      <dgm:spPr/>
    </dgm:pt>
    <dgm:pt modelId="{0757D901-1E92-4D71-9D64-DD664F524D82}" type="pres">
      <dgm:prSet presAssocID="{F07FAC5B-5A52-40FF-8D40-E346C7C14FD9}" presName="gear1" presStyleLbl="node1" presStyleIdx="0" presStyleCnt="3" custLinFactNeighborX="8911">
        <dgm:presLayoutVars>
          <dgm:chMax val="1"/>
          <dgm:bulletEnabled val="1"/>
        </dgm:presLayoutVars>
      </dgm:prSet>
      <dgm:spPr/>
      <dgm:t>
        <a:bodyPr/>
        <a:lstStyle/>
        <a:p>
          <a:endParaRPr lang="en-GB"/>
        </a:p>
      </dgm:t>
    </dgm:pt>
    <dgm:pt modelId="{ABAB5F98-84EB-4C15-9FB1-D31E6B4453FE}" type="pres">
      <dgm:prSet presAssocID="{F07FAC5B-5A52-40FF-8D40-E346C7C14FD9}" presName="gear1srcNode" presStyleLbl="node1" presStyleIdx="0" presStyleCnt="3"/>
      <dgm:spPr/>
      <dgm:t>
        <a:bodyPr/>
        <a:lstStyle/>
        <a:p>
          <a:endParaRPr lang="en-GB"/>
        </a:p>
      </dgm:t>
    </dgm:pt>
    <dgm:pt modelId="{9D9E4A3A-20B8-4DA7-AD58-3C826F6D8110}" type="pres">
      <dgm:prSet presAssocID="{F07FAC5B-5A52-40FF-8D40-E346C7C14FD9}" presName="gear1dstNode" presStyleLbl="node1" presStyleIdx="0" presStyleCnt="3"/>
      <dgm:spPr/>
      <dgm:t>
        <a:bodyPr/>
        <a:lstStyle/>
        <a:p>
          <a:endParaRPr lang="en-GB"/>
        </a:p>
      </dgm:t>
    </dgm:pt>
    <dgm:pt modelId="{3AE9CDE8-0534-4EC9-B239-A8C4460E9BB0}" type="pres">
      <dgm:prSet presAssocID="{A35C9EC5-EA0F-42EE-8243-8034174D1DFC}" presName="gear2" presStyleLbl="node1" presStyleIdx="1" presStyleCnt="3">
        <dgm:presLayoutVars>
          <dgm:chMax val="1"/>
          <dgm:bulletEnabled val="1"/>
        </dgm:presLayoutVars>
      </dgm:prSet>
      <dgm:spPr/>
      <dgm:t>
        <a:bodyPr/>
        <a:lstStyle/>
        <a:p>
          <a:endParaRPr lang="en-GB"/>
        </a:p>
      </dgm:t>
    </dgm:pt>
    <dgm:pt modelId="{94CEF6A3-868D-46E2-97C0-9E818ABD5462}" type="pres">
      <dgm:prSet presAssocID="{A35C9EC5-EA0F-42EE-8243-8034174D1DFC}" presName="gear2srcNode" presStyleLbl="node1" presStyleIdx="1" presStyleCnt="3"/>
      <dgm:spPr/>
      <dgm:t>
        <a:bodyPr/>
        <a:lstStyle/>
        <a:p>
          <a:endParaRPr lang="en-GB"/>
        </a:p>
      </dgm:t>
    </dgm:pt>
    <dgm:pt modelId="{79EAE58B-25D7-4E4C-8F73-E8022886238E}" type="pres">
      <dgm:prSet presAssocID="{A35C9EC5-EA0F-42EE-8243-8034174D1DFC}" presName="gear2dstNode" presStyleLbl="node1" presStyleIdx="1" presStyleCnt="3"/>
      <dgm:spPr/>
      <dgm:t>
        <a:bodyPr/>
        <a:lstStyle/>
        <a:p>
          <a:endParaRPr lang="en-GB"/>
        </a:p>
      </dgm:t>
    </dgm:pt>
    <dgm:pt modelId="{F640D991-47C9-469C-9908-713486EBC283}" type="pres">
      <dgm:prSet presAssocID="{0BF9F0F0-B673-4FAD-9E69-10A90F21D024}" presName="gear3" presStyleLbl="node1" presStyleIdx="2" presStyleCnt="3"/>
      <dgm:spPr/>
      <dgm:t>
        <a:bodyPr/>
        <a:lstStyle/>
        <a:p>
          <a:endParaRPr lang="en-GB"/>
        </a:p>
      </dgm:t>
    </dgm:pt>
    <dgm:pt modelId="{71CFE3DD-3B06-4805-8CCA-BA1CC069DCE5}" type="pres">
      <dgm:prSet presAssocID="{0BF9F0F0-B673-4FAD-9E69-10A90F21D024}" presName="gear3tx" presStyleLbl="node1" presStyleIdx="2" presStyleCnt="3">
        <dgm:presLayoutVars>
          <dgm:chMax val="1"/>
          <dgm:bulletEnabled val="1"/>
        </dgm:presLayoutVars>
      </dgm:prSet>
      <dgm:spPr/>
      <dgm:t>
        <a:bodyPr/>
        <a:lstStyle/>
        <a:p>
          <a:endParaRPr lang="en-GB"/>
        </a:p>
      </dgm:t>
    </dgm:pt>
    <dgm:pt modelId="{666AB18E-F58A-4463-A42A-F646C679DF89}" type="pres">
      <dgm:prSet presAssocID="{0BF9F0F0-B673-4FAD-9E69-10A90F21D024}" presName="gear3srcNode" presStyleLbl="node1" presStyleIdx="2" presStyleCnt="3"/>
      <dgm:spPr/>
      <dgm:t>
        <a:bodyPr/>
        <a:lstStyle/>
        <a:p>
          <a:endParaRPr lang="en-GB"/>
        </a:p>
      </dgm:t>
    </dgm:pt>
    <dgm:pt modelId="{8EA02584-86EF-4C19-9E25-7953142DF291}" type="pres">
      <dgm:prSet presAssocID="{0BF9F0F0-B673-4FAD-9E69-10A90F21D024}" presName="gear3dstNode" presStyleLbl="node1" presStyleIdx="2" presStyleCnt="3"/>
      <dgm:spPr/>
      <dgm:t>
        <a:bodyPr/>
        <a:lstStyle/>
        <a:p>
          <a:endParaRPr lang="en-GB"/>
        </a:p>
      </dgm:t>
    </dgm:pt>
    <dgm:pt modelId="{6C65E77B-E489-48D8-A87B-A4B272AE7B95}" type="pres">
      <dgm:prSet presAssocID="{D6AF9D0D-97EB-4F50-8671-196D035F00AE}" presName="connector1" presStyleLbl="sibTrans2D1" presStyleIdx="0" presStyleCnt="3"/>
      <dgm:spPr/>
      <dgm:t>
        <a:bodyPr/>
        <a:lstStyle/>
        <a:p>
          <a:endParaRPr lang="en-GB"/>
        </a:p>
      </dgm:t>
    </dgm:pt>
    <dgm:pt modelId="{1335BA6C-FD1F-4E77-8915-D149E0C2DDE1}" type="pres">
      <dgm:prSet presAssocID="{20362303-4543-4BF5-A928-35C9A983965E}" presName="connector2" presStyleLbl="sibTrans2D1" presStyleIdx="1" presStyleCnt="3"/>
      <dgm:spPr/>
      <dgm:t>
        <a:bodyPr/>
        <a:lstStyle/>
        <a:p>
          <a:endParaRPr lang="en-GB"/>
        </a:p>
      </dgm:t>
    </dgm:pt>
    <dgm:pt modelId="{846B3FD5-6221-4AD6-A33D-53B39B506555}" type="pres">
      <dgm:prSet presAssocID="{6A8FF3FD-11AC-44B4-B3A9-5322CE68E2FC}" presName="connector3" presStyleLbl="sibTrans2D1" presStyleIdx="2" presStyleCnt="3" custAng="8121145"/>
      <dgm:spPr/>
      <dgm:t>
        <a:bodyPr/>
        <a:lstStyle/>
        <a:p>
          <a:endParaRPr lang="en-GB"/>
        </a:p>
      </dgm:t>
    </dgm:pt>
  </dgm:ptLst>
  <dgm:cxnLst>
    <dgm:cxn modelId="{ECA3C452-FFCC-4784-AB10-2D2599567730}" type="presOf" srcId="{20362303-4543-4BF5-A928-35C9A983965E}" destId="{1335BA6C-FD1F-4E77-8915-D149E0C2DDE1}" srcOrd="0" destOrd="0" presId="urn:microsoft.com/office/officeart/2005/8/layout/gear1"/>
    <dgm:cxn modelId="{3AD90DE2-7C1B-474F-8AC6-941A6343628B}" type="presOf" srcId="{0BF9F0F0-B673-4FAD-9E69-10A90F21D024}" destId="{71CFE3DD-3B06-4805-8CCA-BA1CC069DCE5}" srcOrd="1" destOrd="0" presId="urn:microsoft.com/office/officeart/2005/8/layout/gear1"/>
    <dgm:cxn modelId="{CF98D53D-7E6D-4A63-89C1-0F19E54D16CF}" type="presOf" srcId="{A35C9EC5-EA0F-42EE-8243-8034174D1DFC}" destId="{3AE9CDE8-0534-4EC9-B239-A8C4460E9BB0}" srcOrd="0" destOrd="0" presId="urn:microsoft.com/office/officeart/2005/8/layout/gear1"/>
    <dgm:cxn modelId="{79FDDB3C-A75B-466D-87B9-52F4901CE89F}" srcId="{49BE1822-9D14-42F0-BB9B-26E4D0528EB7}" destId="{A35C9EC5-EA0F-42EE-8243-8034174D1DFC}" srcOrd="1" destOrd="0" parTransId="{E73E0FD4-4A3A-4D14-80F0-20F35B3ED560}" sibTransId="{20362303-4543-4BF5-A928-35C9A983965E}"/>
    <dgm:cxn modelId="{21B82FBF-73B3-467F-BEF7-E7B0936B4D46}" type="presOf" srcId="{A35C9EC5-EA0F-42EE-8243-8034174D1DFC}" destId="{79EAE58B-25D7-4E4C-8F73-E8022886238E}" srcOrd="2" destOrd="0" presId="urn:microsoft.com/office/officeart/2005/8/layout/gear1"/>
    <dgm:cxn modelId="{5440718D-C1A9-4A8D-96C0-A847A644C952}" type="presOf" srcId="{F07FAC5B-5A52-40FF-8D40-E346C7C14FD9}" destId="{9D9E4A3A-20B8-4DA7-AD58-3C826F6D8110}" srcOrd="2" destOrd="0" presId="urn:microsoft.com/office/officeart/2005/8/layout/gear1"/>
    <dgm:cxn modelId="{A98B9EE4-955A-4600-B09D-EFA118755860}" type="presOf" srcId="{A35C9EC5-EA0F-42EE-8243-8034174D1DFC}" destId="{94CEF6A3-868D-46E2-97C0-9E818ABD5462}" srcOrd="1" destOrd="0" presId="urn:microsoft.com/office/officeart/2005/8/layout/gear1"/>
    <dgm:cxn modelId="{38A19982-E70D-47A6-B60C-551C0036872C}" type="presOf" srcId="{6A8FF3FD-11AC-44B4-B3A9-5322CE68E2FC}" destId="{846B3FD5-6221-4AD6-A33D-53B39B506555}" srcOrd="0" destOrd="0" presId="urn:microsoft.com/office/officeart/2005/8/layout/gear1"/>
    <dgm:cxn modelId="{00496EA5-F981-4DD8-AF15-DA684083D412}" type="presOf" srcId="{0BF9F0F0-B673-4FAD-9E69-10A90F21D024}" destId="{666AB18E-F58A-4463-A42A-F646C679DF89}" srcOrd="2" destOrd="0" presId="urn:microsoft.com/office/officeart/2005/8/layout/gear1"/>
    <dgm:cxn modelId="{DF7B77E3-9CCC-4229-A7A8-AFC61C0A6C72}" srcId="{49BE1822-9D14-42F0-BB9B-26E4D0528EB7}" destId="{0BF9F0F0-B673-4FAD-9E69-10A90F21D024}" srcOrd="2" destOrd="0" parTransId="{739B8425-FB31-446F-A525-63E9BE9C3F86}" sibTransId="{6A8FF3FD-11AC-44B4-B3A9-5322CE68E2FC}"/>
    <dgm:cxn modelId="{6879B408-4B2D-4A2B-A5E1-AB10E0438533}" type="presOf" srcId="{F07FAC5B-5A52-40FF-8D40-E346C7C14FD9}" destId="{0757D901-1E92-4D71-9D64-DD664F524D82}" srcOrd="0" destOrd="0" presId="urn:microsoft.com/office/officeart/2005/8/layout/gear1"/>
    <dgm:cxn modelId="{1147E931-3599-476C-A607-C15443F67F8B}" srcId="{49BE1822-9D14-42F0-BB9B-26E4D0528EB7}" destId="{F07FAC5B-5A52-40FF-8D40-E346C7C14FD9}" srcOrd="0" destOrd="0" parTransId="{A4924B50-2D94-49AC-AA24-2AC63DBD8054}" sibTransId="{D6AF9D0D-97EB-4F50-8671-196D035F00AE}"/>
    <dgm:cxn modelId="{68DAAACD-6AC1-4C76-AAEE-1F07C2989F62}" type="presOf" srcId="{49BE1822-9D14-42F0-BB9B-26E4D0528EB7}" destId="{D712E771-0B61-4BEA-A072-5584B5D8B222}" srcOrd="0" destOrd="0" presId="urn:microsoft.com/office/officeart/2005/8/layout/gear1"/>
    <dgm:cxn modelId="{9B596CBE-32D0-43A4-8845-1CAB1A810180}" type="presOf" srcId="{F07FAC5B-5A52-40FF-8D40-E346C7C14FD9}" destId="{ABAB5F98-84EB-4C15-9FB1-D31E6B4453FE}" srcOrd="1" destOrd="0" presId="urn:microsoft.com/office/officeart/2005/8/layout/gear1"/>
    <dgm:cxn modelId="{85E5DE1C-DFCE-47E8-A243-6466FFC422F6}" type="presOf" srcId="{D6AF9D0D-97EB-4F50-8671-196D035F00AE}" destId="{6C65E77B-E489-48D8-A87B-A4B272AE7B95}" srcOrd="0" destOrd="0" presId="urn:microsoft.com/office/officeart/2005/8/layout/gear1"/>
    <dgm:cxn modelId="{88ACFC2B-145E-454E-ACC4-120BB1335EDE}" type="presOf" srcId="{0BF9F0F0-B673-4FAD-9E69-10A90F21D024}" destId="{8EA02584-86EF-4C19-9E25-7953142DF291}" srcOrd="3" destOrd="0" presId="urn:microsoft.com/office/officeart/2005/8/layout/gear1"/>
    <dgm:cxn modelId="{C8FE3F96-7DEF-43BA-B475-C6075BF10E99}" type="presOf" srcId="{0BF9F0F0-B673-4FAD-9E69-10A90F21D024}" destId="{F640D991-47C9-469C-9908-713486EBC283}" srcOrd="0" destOrd="0" presId="urn:microsoft.com/office/officeart/2005/8/layout/gear1"/>
    <dgm:cxn modelId="{12AF29FB-193B-4116-85D4-F3C773587B31}" type="presParOf" srcId="{D712E771-0B61-4BEA-A072-5584B5D8B222}" destId="{0757D901-1E92-4D71-9D64-DD664F524D82}" srcOrd="0" destOrd="0" presId="urn:microsoft.com/office/officeart/2005/8/layout/gear1"/>
    <dgm:cxn modelId="{4567C371-1D64-447A-A511-3B1BC4946B8D}" type="presParOf" srcId="{D712E771-0B61-4BEA-A072-5584B5D8B222}" destId="{ABAB5F98-84EB-4C15-9FB1-D31E6B4453FE}" srcOrd="1" destOrd="0" presId="urn:microsoft.com/office/officeart/2005/8/layout/gear1"/>
    <dgm:cxn modelId="{80BB224C-0F45-46D7-B340-E335B9872765}" type="presParOf" srcId="{D712E771-0B61-4BEA-A072-5584B5D8B222}" destId="{9D9E4A3A-20B8-4DA7-AD58-3C826F6D8110}" srcOrd="2" destOrd="0" presId="urn:microsoft.com/office/officeart/2005/8/layout/gear1"/>
    <dgm:cxn modelId="{57D3A744-C17E-4CDF-B6D7-303A27E415A9}" type="presParOf" srcId="{D712E771-0B61-4BEA-A072-5584B5D8B222}" destId="{3AE9CDE8-0534-4EC9-B239-A8C4460E9BB0}" srcOrd="3" destOrd="0" presId="urn:microsoft.com/office/officeart/2005/8/layout/gear1"/>
    <dgm:cxn modelId="{108DC6F2-55E4-48DA-81CA-0130E779FFC8}" type="presParOf" srcId="{D712E771-0B61-4BEA-A072-5584B5D8B222}" destId="{94CEF6A3-868D-46E2-97C0-9E818ABD5462}" srcOrd="4" destOrd="0" presId="urn:microsoft.com/office/officeart/2005/8/layout/gear1"/>
    <dgm:cxn modelId="{91043214-F844-4682-ABFB-5FC226B0B9FE}" type="presParOf" srcId="{D712E771-0B61-4BEA-A072-5584B5D8B222}" destId="{79EAE58B-25D7-4E4C-8F73-E8022886238E}" srcOrd="5" destOrd="0" presId="urn:microsoft.com/office/officeart/2005/8/layout/gear1"/>
    <dgm:cxn modelId="{8A7B891B-2128-4CBD-810D-FBF53F4609A1}" type="presParOf" srcId="{D712E771-0B61-4BEA-A072-5584B5D8B222}" destId="{F640D991-47C9-469C-9908-713486EBC283}" srcOrd="6" destOrd="0" presId="urn:microsoft.com/office/officeart/2005/8/layout/gear1"/>
    <dgm:cxn modelId="{ED961580-A595-4F66-8A9F-5CC063C76979}" type="presParOf" srcId="{D712E771-0B61-4BEA-A072-5584B5D8B222}" destId="{71CFE3DD-3B06-4805-8CCA-BA1CC069DCE5}" srcOrd="7" destOrd="0" presId="urn:microsoft.com/office/officeart/2005/8/layout/gear1"/>
    <dgm:cxn modelId="{77F9E029-293D-4C96-83E1-FA69645B76A9}" type="presParOf" srcId="{D712E771-0B61-4BEA-A072-5584B5D8B222}" destId="{666AB18E-F58A-4463-A42A-F646C679DF89}" srcOrd="8" destOrd="0" presId="urn:microsoft.com/office/officeart/2005/8/layout/gear1"/>
    <dgm:cxn modelId="{2C4BFA0F-A68B-422C-924C-B87EE3131267}" type="presParOf" srcId="{D712E771-0B61-4BEA-A072-5584B5D8B222}" destId="{8EA02584-86EF-4C19-9E25-7953142DF291}" srcOrd="9" destOrd="0" presId="urn:microsoft.com/office/officeart/2005/8/layout/gear1"/>
    <dgm:cxn modelId="{597D1E25-AE3D-4BC7-B092-41AC311C1899}" type="presParOf" srcId="{D712E771-0B61-4BEA-A072-5584B5D8B222}" destId="{6C65E77B-E489-48D8-A87B-A4B272AE7B95}" srcOrd="10" destOrd="0" presId="urn:microsoft.com/office/officeart/2005/8/layout/gear1"/>
    <dgm:cxn modelId="{60686E65-F914-44E3-9D0F-4978DC4AC2CC}" type="presParOf" srcId="{D712E771-0B61-4BEA-A072-5584B5D8B222}" destId="{1335BA6C-FD1F-4E77-8915-D149E0C2DDE1}" srcOrd="11" destOrd="0" presId="urn:microsoft.com/office/officeart/2005/8/layout/gear1"/>
    <dgm:cxn modelId="{EEBA4C77-4613-4FCA-B588-E56182C2F3F0}" type="presParOf" srcId="{D712E771-0B61-4BEA-A072-5584B5D8B222}" destId="{846B3FD5-6221-4AD6-A33D-53B39B50655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70AF-ECB8-442C-AFB8-4FA86276AC7B}">
      <dsp:nvSpPr>
        <dsp:cNvPr id="0" name=""/>
        <dsp:cNvSpPr/>
      </dsp:nvSpPr>
      <dsp:spPr>
        <a:xfrm>
          <a:off x="235" y="48014"/>
          <a:ext cx="3140931" cy="475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GB" sz="2700" kern="1200" dirty="0" smtClean="0"/>
            <a:t>Potential impact</a:t>
          </a:r>
          <a:endParaRPr lang="en-GB" sz="2700" kern="1200" dirty="0"/>
        </a:p>
      </dsp:txBody>
      <dsp:txXfrm>
        <a:off x="14159" y="61938"/>
        <a:ext cx="3113083" cy="447567"/>
      </dsp:txXfrm>
    </dsp:sp>
    <dsp:sp modelId="{1C65D2DA-6D3F-4D1F-9425-5900FA486B4A}">
      <dsp:nvSpPr>
        <dsp:cNvPr id="0" name=""/>
        <dsp:cNvSpPr/>
      </dsp:nvSpPr>
      <dsp:spPr>
        <a:xfrm>
          <a:off x="314328" y="523430"/>
          <a:ext cx="136066" cy="978116"/>
        </a:xfrm>
        <a:custGeom>
          <a:avLst/>
          <a:gdLst/>
          <a:ahLst/>
          <a:cxnLst/>
          <a:rect l="0" t="0" r="0" b="0"/>
          <a:pathLst>
            <a:path>
              <a:moveTo>
                <a:pt x="0" y="0"/>
              </a:moveTo>
              <a:lnTo>
                <a:pt x="0" y="978116"/>
              </a:lnTo>
              <a:lnTo>
                <a:pt x="136066" y="978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C17EF-E5CD-416E-8F11-6528FF4AC413}">
      <dsp:nvSpPr>
        <dsp:cNvPr id="0" name=""/>
        <dsp:cNvSpPr/>
      </dsp:nvSpPr>
      <dsp:spPr>
        <a:xfrm>
          <a:off x="450394" y="652510"/>
          <a:ext cx="3130634" cy="1698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a:lnSpc>
              <a:spcPct val="90000"/>
            </a:lnSpc>
            <a:spcBef>
              <a:spcPct val="0"/>
            </a:spcBef>
            <a:spcAft>
              <a:spcPct val="35000"/>
            </a:spcAft>
          </a:pPr>
          <a:r>
            <a:rPr lang="en-GB" sz="1600" b="1" kern="1200" dirty="0" smtClean="0"/>
            <a:t>Emission reduction potential</a:t>
          </a:r>
        </a:p>
        <a:p>
          <a:pPr lvl="0" algn="l" defTabSz="711200">
            <a:lnSpc>
              <a:spcPct val="90000"/>
            </a:lnSpc>
            <a:spcBef>
              <a:spcPct val="0"/>
            </a:spcBef>
            <a:spcAft>
              <a:spcPct val="35000"/>
            </a:spcAft>
          </a:pPr>
          <a:r>
            <a:rPr lang="en-GB" sz="1400" kern="1200" dirty="0" smtClean="0"/>
            <a:t>Assessment through use of existing data and processes</a:t>
          </a:r>
        </a:p>
        <a:p>
          <a:pPr lvl="0" algn="l" defTabSz="711200">
            <a:lnSpc>
              <a:spcPct val="90000"/>
            </a:lnSpc>
            <a:spcBef>
              <a:spcPct val="0"/>
            </a:spcBef>
            <a:spcAft>
              <a:spcPct val="35000"/>
            </a:spcAft>
          </a:pPr>
          <a:r>
            <a:rPr lang="en-GB" sz="1200" kern="1200" dirty="0" smtClean="0"/>
            <a:t>(see section 2.2)</a:t>
          </a:r>
          <a:endParaRPr lang="en-GB" sz="1200" kern="1200" dirty="0"/>
        </a:p>
        <a:p>
          <a:pPr marL="114300" lvl="1" indent="-114300" algn="l" defTabSz="533400">
            <a:lnSpc>
              <a:spcPct val="90000"/>
            </a:lnSpc>
            <a:spcBef>
              <a:spcPct val="0"/>
            </a:spcBef>
            <a:spcAft>
              <a:spcPct val="15000"/>
            </a:spcAft>
            <a:buChar char="••"/>
          </a:pPr>
          <a:r>
            <a:rPr lang="en-GB" sz="1200" kern="1200" dirty="0" smtClean="0"/>
            <a:t>Chile &amp; Peru: Mitigation Action Plans and Scenarios (MAPS) </a:t>
          </a:r>
          <a:endParaRPr lang="en-GB" sz="1200" kern="1200" dirty="0"/>
        </a:p>
      </dsp:txBody>
      <dsp:txXfrm>
        <a:off x="500129" y="702245"/>
        <a:ext cx="3031164" cy="1598604"/>
      </dsp:txXfrm>
    </dsp:sp>
    <dsp:sp modelId="{1B069FF6-6B6B-464D-85A4-4ED11B965441}">
      <dsp:nvSpPr>
        <dsp:cNvPr id="0" name=""/>
        <dsp:cNvSpPr/>
      </dsp:nvSpPr>
      <dsp:spPr>
        <a:xfrm>
          <a:off x="314328" y="523430"/>
          <a:ext cx="150903" cy="2915620"/>
        </a:xfrm>
        <a:custGeom>
          <a:avLst/>
          <a:gdLst/>
          <a:ahLst/>
          <a:cxnLst/>
          <a:rect l="0" t="0" r="0" b="0"/>
          <a:pathLst>
            <a:path>
              <a:moveTo>
                <a:pt x="0" y="0"/>
              </a:moveTo>
              <a:lnTo>
                <a:pt x="0" y="2915620"/>
              </a:lnTo>
              <a:lnTo>
                <a:pt x="150903" y="2915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4E124-618E-4C88-9513-8A9EB727447E}">
      <dsp:nvSpPr>
        <dsp:cNvPr id="0" name=""/>
        <dsp:cNvSpPr/>
      </dsp:nvSpPr>
      <dsp:spPr>
        <a:xfrm>
          <a:off x="465231" y="2464830"/>
          <a:ext cx="3178887" cy="1948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a:lnSpc>
              <a:spcPct val="90000"/>
            </a:lnSpc>
            <a:spcBef>
              <a:spcPct val="0"/>
            </a:spcBef>
            <a:spcAft>
              <a:spcPct val="35000"/>
            </a:spcAft>
          </a:pPr>
          <a:r>
            <a:rPr lang="en-GB" sz="1600" b="1" kern="1200" dirty="0" smtClean="0"/>
            <a:t>Co-benefits assessment</a:t>
          </a:r>
        </a:p>
        <a:p>
          <a:pPr lvl="0" algn="l" defTabSz="711200">
            <a:lnSpc>
              <a:spcPct val="90000"/>
            </a:lnSpc>
            <a:spcBef>
              <a:spcPct val="0"/>
            </a:spcBef>
            <a:spcAft>
              <a:spcPct val="35000"/>
            </a:spcAft>
          </a:pPr>
          <a:r>
            <a:rPr lang="en-GB" sz="1400" kern="1200" dirty="0" smtClean="0"/>
            <a:t>Making a case for sectoral action</a:t>
          </a:r>
        </a:p>
        <a:p>
          <a:pPr lvl="0" algn="l" defTabSz="711200">
            <a:lnSpc>
              <a:spcPct val="90000"/>
            </a:lnSpc>
            <a:spcBef>
              <a:spcPct val="0"/>
            </a:spcBef>
            <a:spcAft>
              <a:spcPct val="35000"/>
            </a:spcAft>
          </a:pPr>
          <a:r>
            <a:rPr lang="en-GB" sz="1200" kern="1200" dirty="0" smtClean="0"/>
            <a:t>(see section 2.3)</a:t>
          </a:r>
          <a:endParaRPr lang="en-GB" sz="1200" kern="1200" dirty="0"/>
        </a:p>
        <a:p>
          <a:pPr marL="114300" lvl="1" indent="-114300" algn="l" defTabSz="533400">
            <a:lnSpc>
              <a:spcPct val="90000"/>
            </a:lnSpc>
            <a:spcBef>
              <a:spcPct val="0"/>
            </a:spcBef>
            <a:spcAft>
              <a:spcPct val="15000"/>
            </a:spcAft>
            <a:buChar char="••"/>
          </a:pPr>
          <a:r>
            <a:rPr lang="en-GB" sz="1200" kern="1200" dirty="0" smtClean="0"/>
            <a:t>Dominican Republic: Quantified jobs, economic impact and other benefits</a:t>
          </a:r>
          <a:endParaRPr lang="en-GB" sz="1200" kern="1200" dirty="0"/>
        </a:p>
        <a:p>
          <a:pPr marL="114300" lvl="1" indent="-114300" algn="l" defTabSz="533400">
            <a:lnSpc>
              <a:spcPct val="90000"/>
            </a:lnSpc>
            <a:spcBef>
              <a:spcPct val="0"/>
            </a:spcBef>
            <a:spcAft>
              <a:spcPct val="15000"/>
            </a:spcAft>
            <a:buChar char="••"/>
          </a:pPr>
          <a:r>
            <a:rPr lang="en-GB" sz="1200" kern="1200" dirty="0" smtClean="0"/>
            <a:t>Colombia: extensive co-benefit analysis under the Colombian Low Carbon Development Strategy (ECDBC), which is a key input for the INDCs.</a:t>
          </a:r>
          <a:endParaRPr lang="en-GB" sz="1200" kern="1200" dirty="0"/>
        </a:p>
      </dsp:txBody>
      <dsp:txXfrm>
        <a:off x="522299" y="2521898"/>
        <a:ext cx="3064751" cy="1834306"/>
      </dsp:txXfrm>
    </dsp:sp>
    <dsp:sp modelId="{BA97C4D1-F5C8-4286-9B27-7AAEF2AC0CB7}">
      <dsp:nvSpPr>
        <dsp:cNvPr id="0" name=""/>
        <dsp:cNvSpPr/>
      </dsp:nvSpPr>
      <dsp:spPr>
        <a:xfrm>
          <a:off x="3399326" y="48014"/>
          <a:ext cx="4464277" cy="475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GB" sz="2700" kern="1200" dirty="0" smtClean="0"/>
            <a:t>Synergies/continuity</a:t>
          </a:r>
          <a:endParaRPr lang="en-GB" sz="2700" kern="1200" dirty="0"/>
        </a:p>
      </dsp:txBody>
      <dsp:txXfrm>
        <a:off x="3413250" y="61938"/>
        <a:ext cx="4436429" cy="447567"/>
      </dsp:txXfrm>
    </dsp:sp>
    <dsp:sp modelId="{B83F85F2-BCD3-426C-A8C3-38316D1AFE73}">
      <dsp:nvSpPr>
        <dsp:cNvPr id="0" name=""/>
        <dsp:cNvSpPr/>
      </dsp:nvSpPr>
      <dsp:spPr>
        <a:xfrm>
          <a:off x="3845753" y="523430"/>
          <a:ext cx="187524" cy="520820"/>
        </a:xfrm>
        <a:custGeom>
          <a:avLst/>
          <a:gdLst/>
          <a:ahLst/>
          <a:cxnLst/>
          <a:rect l="0" t="0" r="0" b="0"/>
          <a:pathLst>
            <a:path>
              <a:moveTo>
                <a:pt x="0" y="0"/>
              </a:moveTo>
              <a:lnTo>
                <a:pt x="0" y="520820"/>
              </a:lnTo>
              <a:lnTo>
                <a:pt x="187524" y="520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CAEE3-D6E9-4FFF-8D3B-7FB2BFCC6420}">
      <dsp:nvSpPr>
        <dsp:cNvPr id="0" name=""/>
        <dsp:cNvSpPr/>
      </dsp:nvSpPr>
      <dsp:spPr>
        <a:xfrm>
          <a:off x="4033278" y="652510"/>
          <a:ext cx="4295771" cy="7834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a:lnSpc>
              <a:spcPct val="90000"/>
            </a:lnSpc>
            <a:spcBef>
              <a:spcPct val="0"/>
            </a:spcBef>
            <a:spcAft>
              <a:spcPct val="35000"/>
            </a:spcAft>
          </a:pPr>
          <a:r>
            <a:rPr lang="en-GB" sz="1600" b="1" kern="1200" dirty="0" smtClean="0"/>
            <a:t>Common mitigation and adaptation goals</a:t>
          </a:r>
        </a:p>
        <a:p>
          <a:pPr marL="114300" lvl="1" indent="-114300" algn="l" defTabSz="533400">
            <a:lnSpc>
              <a:spcPct val="90000"/>
            </a:lnSpc>
            <a:spcBef>
              <a:spcPct val="0"/>
            </a:spcBef>
            <a:spcAft>
              <a:spcPct val="15000"/>
            </a:spcAft>
            <a:buChar char="••"/>
          </a:pPr>
          <a:r>
            <a:rPr lang="en-GB" sz="1200" kern="1200" dirty="0" smtClean="0"/>
            <a:t>Thailand: Major synergies between adaptation and mitigation</a:t>
          </a:r>
        </a:p>
        <a:p>
          <a:pPr marL="114300" lvl="1" indent="-114300" algn="l" defTabSz="533400">
            <a:lnSpc>
              <a:spcPct val="90000"/>
            </a:lnSpc>
            <a:spcBef>
              <a:spcPct val="0"/>
            </a:spcBef>
            <a:spcAft>
              <a:spcPct val="15000"/>
            </a:spcAft>
            <a:buChar char="••"/>
          </a:pPr>
          <a:r>
            <a:rPr lang="en-GB" sz="1200" kern="1200" dirty="0" smtClean="0"/>
            <a:t>Philippines: Vulnerability of mitigation options assessed</a:t>
          </a:r>
        </a:p>
      </dsp:txBody>
      <dsp:txXfrm>
        <a:off x="4056225" y="675457"/>
        <a:ext cx="4249877" cy="737588"/>
      </dsp:txXfrm>
    </dsp:sp>
    <dsp:sp modelId="{08498925-270F-4EAF-B6CE-21E1D1BB3D79}">
      <dsp:nvSpPr>
        <dsp:cNvPr id="0" name=""/>
        <dsp:cNvSpPr/>
      </dsp:nvSpPr>
      <dsp:spPr>
        <a:xfrm>
          <a:off x="3845753" y="523430"/>
          <a:ext cx="217983" cy="1903827"/>
        </a:xfrm>
        <a:custGeom>
          <a:avLst/>
          <a:gdLst/>
          <a:ahLst/>
          <a:cxnLst/>
          <a:rect l="0" t="0" r="0" b="0"/>
          <a:pathLst>
            <a:path>
              <a:moveTo>
                <a:pt x="0" y="0"/>
              </a:moveTo>
              <a:lnTo>
                <a:pt x="0" y="1903827"/>
              </a:lnTo>
              <a:lnTo>
                <a:pt x="217983" y="1903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3CA276-64CD-4339-B9E7-CBB4B69FCC02}">
      <dsp:nvSpPr>
        <dsp:cNvPr id="0" name=""/>
        <dsp:cNvSpPr/>
      </dsp:nvSpPr>
      <dsp:spPr>
        <a:xfrm>
          <a:off x="4063737" y="1549841"/>
          <a:ext cx="4274325" cy="17548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a:lnSpc>
              <a:spcPct val="90000"/>
            </a:lnSpc>
            <a:spcBef>
              <a:spcPct val="0"/>
            </a:spcBef>
            <a:spcAft>
              <a:spcPct val="35000"/>
            </a:spcAft>
          </a:pPr>
          <a:r>
            <a:rPr lang="en-GB" sz="1600" b="1" kern="1200" dirty="0" smtClean="0"/>
            <a:t>National priorities</a:t>
          </a:r>
        </a:p>
        <a:p>
          <a:pPr lvl="0" algn="l" defTabSz="711200">
            <a:lnSpc>
              <a:spcPct val="90000"/>
            </a:lnSpc>
            <a:spcBef>
              <a:spcPct val="0"/>
            </a:spcBef>
            <a:spcAft>
              <a:spcPct val="35000"/>
            </a:spcAft>
          </a:pPr>
          <a:r>
            <a:rPr lang="en-GB" sz="1400" kern="1200" dirty="0" smtClean="0"/>
            <a:t>Using the INDC to accelerate the implementation of other national priorities</a:t>
          </a:r>
          <a:endParaRPr lang="en-GB" sz="1400" kern="1200" dirty="0"/>
        </a:p>
        <a:p>
          <a:pPr marL="114300" lvl="1" indent="-114300" algn="l" defTabSz="533400">
            <a:lnSpc>
              <a:spcPct val="90000"/>
            </a:lnSpc>
            <a:spcBef>
              <a:spcPct val="0"/>
            </a:spcBef>
            <a:spcAft>
              <a:spcPct val="15000"/>
            </a:spcAft>
            <a:buChar char="••"/>
          </a:pPr>
          <a:r>
            <a:rPr lang="en-GB" sz="1200" kern="1200" dirty="0" smtClean="0"/>
            <a:t>Senegal: Electrification &amp; reduced consumption of dirty fuels</a:t>
          </a:r>
          <a:endParaRPr lang="en-GB" sz="1200" kern="1200" dirty="0"/>
        </a:p>
        <a:p>
          <a:pPr marL="114300" lvl="1" indent="-114300" algn="l" defTabSz="533400">
            <a:lnSpc>
              <a:spcPct val="90000"/>
            </a:lnSpc>
            <a:spcBef>
              <a:spcPct val="0"/>
            </a:spcBef>
            <a:spcAft>
              <a:spcPct val="15000"/>
            </a:spcAft>
            <a:buChar char="••"/>
          </a:pPr>
          <a:r>
            <a:rPr lang="en-GB" sz="1200" kern="1200" dirty="0" smtClean="0"/>
            <a:t>Uganda: Focus on forestry and energy to align with national development priorities</a:t>
          </a:r>
          <a:endParaRPr lang="en-GB" sz="1200" kern="1200" dirty="0"/>
        </a:p>
        <a:p>
          <a:pPr marL="114300" lvl="1" indent="-114300" algn="l" defTabSz="533400">
            <a:lnSpc>
              <a:spcPct val="90000"/>
            </a:lnSpc>
            <a:spcBef>
              <a:spcPct val="0"/>
            </a:spcBef>
            <a:spcAft>
              <a:spcPct val="15000"/>
            </a:spcAft>
            <a:buChar char="••"/>
          </a:pPr>
          <a:r>
            <a:rPr lang="en-GB" sz="1200" kern="1200" dirty="0" smtClean="0"/>
            <a:t>Solomon Islands: Sustainable Development Goals (SDGs)</a:t>
          </a:r>
          <a:endParaRPr lang="en-GB" sz="1200" kern="1200" dirty="0"/>
        </a:p>
      </dsp:txBody>
      <dsp:txXfrm>
        <a:off x="4115134" y="1601238"/>
        <a:ext cx="4171531" cy="1652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88690-4798-41A7-A0C3-6B9C026FC190}">
      <dsp:nvSpPr>
        <dsp:cNvPr id="0" name=""/>
        <dsp:cNvSpPr/>
      </dsp:nvSpPr>
      <dsp:spPr>
        <a:xfrm>
          <a:off x="2335371" y="1767824"/>
          <a:ext cx="1317043" cy="208930"/>
        </a:xfrm>
        <a:custGeom>
          <a:avLst/>
          <a:gdLst/>
          <a:ahLst/>
          <a:cxnLst/>
          <a:rect l="0" t="0" r="0" b="0"/>
          <a:pathLst>
            <a:path>
              <a:moveTo>
                <a:pt x="0" y="0"/>
              </a:moveTo>
              <a:lnTo>
                <a:pt x="0" y="142380"/>
              </a:lnTo>
              <a:lnTo>
                <a:pt x="1317043" y="142380"/>
              </a:lnTo>
              <a:lnTo>
                <a:pt x="1317043" y="208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28FC8-F682-4D99-9120-8FFE86DFD454}">
      <dsp:nvSpPr>
        <dsp:cNvPr id="0" name=""/>
        <dsp:cNvSpPr/>
      </dsp:nvSpPr>
      <dsp:spPr>
        <a:xfrm>
          <a:off x="2335371" y="1767824"/>
          <a:ext cx="439014" cy="208930"/>
        </a:xfrm>
        <a:custGeom>
          <a:avLst/>
          <a:gdLst/>
          <a:ahLst/>
          <a:cxnLst/>
          <a:rect l="0" t="0" r="0" b="0"/>
          <a:pathLst>
            <a:path>
              <a:moveTo>
                <a:pt x="0" y="0"/>
              </a:moveTo>
              <a:lnTo>
                <a:pt x="0" y="142380"/>
              </a:lnTo>
              <a:lnTo>
                <a:pt x="439014" y="142380"/>
              </a:lnTo>
              <a:lnTo>
                <a:pt x="439014" y="208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73137-2763-4D4B-8FB3-621D9BAF3C08}">
      <dsp:nvSpPr>
        <dsp:cNvPr id="0" name=""/>
        <dsp:cNvSpPr/>
      </dsp:nvSpPr>
      <dsp:spPr>
        <a:xfrm>
          <a:off x="1896356" y="2432930"/>
          <a:ext cx="219917" cy="212940"/>
        </a:xfrm>
        <a:custGeom>
          <a:avLst/>
          <a:gdLst/>
          <a:ahLst/>
          <a:cxnLst/>
          <a:rect l="0" t="0" r="0" b="0"/>
          <a:pathLst>
            <a:path>
              <a:moveTo>
                <a:pt x="0" y="0"/>
              </a:moveTo>
              <a:lnTo>
                <a:pt x="0" y="146390"/>
              </a:lnTo>
              <a:lnTo>
                <a:pt x="219917" y="146390"/>
              </a:lnTo>
              <a:lnTo>
                <a:pt x="219917" y="212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2E0BE6-56B5-46AD-BA55-30EFF033E638}">
      <dsp:nvSpPr>
        <dsp:cNvPr id="0" name=""/>
        <dsp:cNvSpPr/>
      </dsp:nvSpPr>
      <dsp:spPr>
        <a:xfrm>
          <a:off x="1896356" y="1767824"/>
          <a:ext cx="439014" cy="208930"/>
        </a:xfrm>
        <a:custGeom>
          <a:avLst/>
          <a:gdLst/>
          <a:ahLst/>
          <a:cxnLst/>
          <a:rect l="0" t="0" r="0" b="0"/>
          <a:pathLst>
            <a:path>
              <a:moveTo>
                <a:pt x="439014" y="0"/>
              </a:moveTo>
              <a:lnTo>
                <a:pt x="439014" y="142380"/>
              </a:lnTo>
              <a:lnTo>
                <a:pt x="0" y="142380"/>
              </a:lnTo>
              <a:lnTo>
                <a:pt x="0" y="208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B70C2A-BE5D-4810-83B2-B5531C783485}">
      <dsp:nvSpPr>
        <dsp:cNvPr id="0" name=""/>
        <dsp:cNvSpPr/>
      </dsp:nvSpPr>
      <dsp:spPr>
        <a:xfrm>
          <a:off x="1018327" y="1767824"/>
          <a:ext cx="1317043" cy="208930"/>
        </a:xfrm>
        <a:custGeom>
          <a:avLst/>
          <a:gdLst/>
          <a:ahLst/>
          <a:cxnLst/>
          <a:rect l="0" t="0" r="0" b="0"/>
          <a:pathLst>
            <a:path>
              <a:moveTo>
                <a:pt x="1317043" y="0"/>
              </a:moveTo>
              <a:lnTo>
                <a:pt x="1317043" y="142380"/>
              </a:lnTo>
              <a:lnTo>
                <a:pt x="0" y="142380"/>
              </a:lnTo>
              <a:lnTo>
                <a:pt x="0" y="208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A47731-5EE2-4953-9559-5BAA049B0B21}">
      <dsp:nvSpPr>
        <dsp:cNvPr id="0" name=""/>
        <dsp:cNvSpPr/>
      </dsp:nvSpPr>
      <dsp:spPr>
        <a:xfrm>
          <a:off x="2289651" y="1102717"/>
          <a:ext cx="91440" cy="208930"/>
        </a:xfrm>
        <a:custGeom>
          <a:avLst/>
          <a:gdLst/>
          <a:ahLst/>
          <a:cxnLst/>
          <a:rect l="0" t="0" r="0" b="0"/>
          <a:pathLst>
            <a:path>
              <a:moveTo>
                <a:pt x="45720" y="0"/>
              </a:moveTo>
              <a:lnTo>
                <a:pt x="45720" y="2089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ECB80-9056-465A-ABC0-979D6E10DEEF}">
      <dsp:nvSpPr>
        <dsp:cNvPr id="0" name=""/>
        <dsp:cNvSpPr/>
      </dsp:nvSpPr>
      <dsp:spPr>
        <a:xfrm>
          <a:off x="697633" y="626720"/>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94401-E618-47B1-A51D-0DDA74B6F033}">
      <dsp:nvSpPr>
        <dsp:cNvPr id="0" name=""/>
        <dsp:cNvSpPr/>
      </dsp:nvSpPr>
      <dsp:spPr>
        <a:xfrm>
          <a:off x="777454" y="702550"/>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TNC/BUR</a:t>
          </a:r>
          <a:endParaRPr lang="de-DE" sz="1200" kern="1200" dirty="0"/>
        </a:p>
      </dsp:txBody>
      <dsp:txXfrm>
        <a:off x="790815" y="715911"/>
        <a:ext cx="691665" cy="429453"/>
      </dsp:txXfrm>
    </dsp:sp>
    <dsp:sp modelId="{CCAFDA26-9CDB-4503-8A4F-15E72A12A117}">
      <dsp:nvSpPr>
        <dsp:cNvPr id="0" name=""/>
        <dsp:cNvSpPr/>
      </dsp:nvSpPr>
      <dsp:spPr>
        <a:xfrm>
          <a:off x="1976177" y="646541"/>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469B9-51AC-445A-A522-470B1686C882}">
      <dsp:nvSpPr>
        <dsp:cNvPr id="0" name=""/>
        <dsp:cNvSpPr/>
      </dsp:nvSpPr>
      <dsp:spPr>
        <a:xfrm>
          <a:off x="2055998" y="722371"/>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INDC</a:t>
          </a:r>
          <a:endParaRPr lang="de-DE" sz="1200" kern="1200" dirty="0"/>
        </a:p>
      </dsp:txBody>
      <dsp:txXfrm>
        <a:off x="2069359" y="735732"/>
        <a:ext cx="691665" cy="429453"/>
      </dsp:txXfrm>
    </dsp:sp>
    <dsp:sp modelId="{34EA1772-95BC-4BF5-9097-179EECB9FF7E}">
      <dsp:nvSpPr>
        <dsp:cNvPr id="0" name=""/>
        <dsp:cNvSpPr/>
      </dsp:nvSpPr>
      <dsp:spPr>
        <a:xfrm>
          <a:off x="1976177" y="1311648"/>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E9C7D-6633-4564-9696-35CD5755A98C}">
      <dsp:nvSpPr>
        <dsp:cNvPr id="0" name=""/>
        <dsp:cNvSpPr/>
      </dsp:nvSpPr>
      <dsp:spPr>
        <a:xfrm>
          <a:off x="2055998" y="1387478"/>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LEDS (CCDP)</a:t>
          </a:r>
          <a:endParaRPr lang="de-DE" sz="1200" kern="1200" dirty="0"/>
        </a:p>
      </dsp:txBody>
      <dsp:txXfrm>
        <a:off x="2069359" y="1400839"/>
        <a:ext cx="691665" cy="429453"/>
      </dsp:txXfrm>
    </dsp:sp>
    <dsp:sp modelId="{1ECA91C5-F620-43D2-AECD-83793CE36C12}">
      <dsp:nvSpPr>
        <dsp:cNvPr id="0" name=""/>
        <dsp:cNvSpPr/>
      </dsp:nvSpPr>
      <dsp:spPr>
        <a:xfrm>
          <a:off x="659134" y="1976755"/>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34822-23FC-4ED3-9C2F-A0D934FECA7D}">
      <dsp:nvSpPr>
        <dsp:cNvPr id="0" name=""/>
        <dsp:cNvSpPr/>
      </dsp:nvSpPr>
      <dsp:spPr>
        <a:xfrm>
          <a:off x="738955" y="2052584"/>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Energy</a:t>
          </a:r>
          <a:endParaRPr lang="de-DE" sz="1200" kern="1200" dirty="0"/>
        </a:p>
      </dsp:txBody>
      <dsp:txXfrm>
        <a:off x="752316" y="2065945"/>
        <a:ext cx="691665" cy="429453"/>
      </dsp:txXfrm>
    </dsp:sp>
    <dsp:sp modelId="{465C923A-F93E-40A7-A58D-306829844604}">
      <dsp:nvSpPr>
        <dsp:cNvPr id="0" name=""/>
        <dsp:cNvSpPr/>
      </dsp:nvSpPr>
      <dsp:spPr>
        <a:xfrm>
          <a:off x="1537163" y="1976755"/>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28023-AAC5-4A08-A1F8-F7EB9F84B8A0}">
      <dsp:nvSpPr>
        <dsp:cNvPr id="0" name=""/>
        <dsp:cNvSpPr/>
      </dsp:nvSpPr>
      <dsp:spPr>
        <a:xfrm>
          <a:off x="1616983" y="2052584"/>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Transport</a:t>
          </a:r>
          <a:endParaRPr lang="de-DE" sz="1200" kern="1200" dirty="0"/>
        </a:p>
      </dsp:txBody>
      <dsp:txXfrm>
        <a:off x="1630344" y="2065945"/>
        <a:ext cx="691665" cy="429453"/>
      </dsp:txXfrm>
    </dsp:sp>
    <dsp:sp modelId="{2B284EE0-5B12-44FC-B741-E8CEA993F82D}">
      <dsp:nvSpPr>
        <dsp:cNvPr id="0" name=""/>
        <dsp:cNvSpPr/>
      </dsp:nvSpPr>
      <dsp:spPr>
        <a:xfrm>
          <a:off x="220428" y="2645871"/>
          <a:ext cx="3791690"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D085A-2DA0-436A-8F70-032EFFCC6B85}">
      <dsp:nvSpPr>
        <dsp:cNvPr id="0" name=""/>
        <dsp:cNvSpPr/>
      </dsp:nvSpPr>
      <dsp:spPr>
        <a:xfrm>
          <a:off x="300249" y="2721701"/>
          <a:ext cx="3791690"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CDM – </a:t>
          </a:r>
          <a:r>
            <a:rPr lang="de-DE" sz="1200" kern="1200" dirty="0" err="1" smtClean="0"/>
            <a:t>PoA</a:t>
          </a:r>
          <a:r>
            <a:rPr lang="de-DE" sz="1200" kern="1200" dirty="0" smtClean="0"/>
            <a:t> – NAMA </a:t>
          </a:r>
          <a:endParaRPr lang="de-DE" sz="1200" kern="1200" dirty="0"/>
        </a:p>
      </dsp:txBody>
      <dsp:txXfrm>
        <a:off x="313610" y="2735062"/>
        <a:ext cx="3764968" cy="429453"/>
      </dsp:txXfrm>
    </dsp:sp>
    <dsp:sp modelId="{366ABA72-7091-4712-815C-039E89D88A9C}">
      <dsp:nvSpPr>
        <dsp:cNvPr id="0" name=""/>
        <dsp:cNvSpPr/>
      </dsp:nvSpPr>
      <dsp:spPr>
        <a:xfrm>
          <a:off x="2415191" y="1976755"/>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4668E-AFD3-40EF-B12C-99A8BDA244A3}">
      <dsp:nvSpPr>
        <dsp:cNvPr id="0" name=""/>
        <dsp:cNvSpPr/>
      </dsp:nvSpPr>
      <dsp:spPr>
        <a:xfrm>
          <a:off x="2495012" y="2052584"/>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Forestry</a:t>
          </a:r>
          <a:endParaRPr lang="de-DE" sz="1200" kern="1200" dirty="0"/>
        </a:p>
      </dsp:txBody>
      <dsp:txXfrm>
        <a:off x="2508373" y="2065945"/>
        <a:ext cx="691665" cy="429453"/>
      </dsp:txXfrm>
    </dsp:sp>
    <dsp:sp modelId="{429EC505-7F99-4F07-A419-70D1E460ECCC}">
      <dsp:nvSpPr>
        <dsp:cNvPr id="0" name=""/>
        <dsp:cNvSpPr/>
      </dsp:nvSpPr>
      <dsp:spPr>
        <a:xfrm>
          <a:off x="3293220" y="1976755"/>
          <a:ext cx="718387" cy="456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2F8F3-AC30-4263-BACE-35F6B3EF9B03}">
      <dsp:nvSpPr>
        <dsp:cNvPr id="0" name=""/>
        <dsp:cNvSpPr/>
      </dsp:nvSpPr>
      <dsp:spPr>
        <a:xfrm>
          <a:off x="3373041" y="2052584"/>
          <a:ext cx="718387" cy="4561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Quick </a:t>
          </a:r>
          <a:r>
            <a:rPr lang="de-DE" sz="1200" kern="1200" dirty="0" err="1" smtClean="0"/>
            <a:t>wins</a:t>
          </a:r>
          <a:endParaRPr lang="de-DE" sz="1200" kern="1200" dirty="0"/>
        </a:p>
      </dsp:txBody>
      <dsp:txXfrm>
        <a:off x="3386402" y="2065945"/>
        <a:ext cx="691665" cy="429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A0E8-0894-492C-A4C7-C6263086999C}">
      <dsp:nvSpPr>
        <dsp:cNvPr id="0" name=""/>
        <dsp:cNvSpPr/>
      </dsp:nvSpPr>
      <dsp:spPr>
        <a:xfrm>
          <a:off x="3156112" y="963212"/>
          <a:ext cx="650707" cy="45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 </a:t>
          </a:r>
          <a:endParaRPr lang="en-GB" sz="2000" kern="1200" dirty="0"/>
        </a:p>
      </dsp:txBody>
      <dsp:txXfrm>
        <a:off x="3156112" y="963212"/>
        <a:ext cx="650707" cy="459678"/>
      </dsp:txXfrm>
    </dsp:sp>
    <dsp:sp modelId="{0E4C8146-0EA5-4F96-9869-F9D85FF0E1E4}">
      <dsp:nvSpPr>
        <dsp:cNvPr id="0" name=""/>
        <dsp:cNvSpPr/>
      </dsp:nvSpPr>
      <dsp:spPr>
        <a:xfrm>
          <a:off x="751751" y="252981"/>
          <a:ext cx="3190250" cy="3190250"/>
        </a:xfrm>
        <a:prstGeom prst="circularArrow">
          <a:avLst>
            <a:gd name="adj1" fmla="val 8247"/>
            <a:gd name="adj2" fmla="val 575965"/>
            <a:gd name="adj3" fmla="val 4444689"/>
            <a:gd name="adj4" fmla="val 20463645"/>
            <a:gd name="adj5" fmla="val 962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41685-4565-4162-A12D-D9E4FE1A14C3}">
      <dsp:nvSpPr>
        <dsp:cNvPr id="0" name=""/>
        <dsp:cNvSpPr/>
      </dsp:nvSpPr>
      <dsp:spPr>
        <a:xfrm>
          <a:off x="2202602" y="2990435"/>
          <a:ext cx="288548" cy="33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 </a:t>
          </a:r>
          <a:endParaRPr lang="en-GB" sz="2000" kern="1200" dirty="0"/>
        </a:p>
      </dsp:txBody>
      <dsp:txXfrm>
        <a:off x="2202602" y="2990435"/>
        <a:ext cx="288548" cy="335567"/>
      </dsp:txXfrm>
    </dsp:sp>
    <dsp:sp modelId="{D75F7171-D28F-4384-8672-D790880B2FB4}">
      <dsp:nvSpPr>
        <dsp:cNvPr id="0" name=""/>
        <dsp:cNvSpPr/>
      </dsp:nvSpPr>
      <dsp:spPr>
        <a:xfrm>
          <a:off x="751751" y="252981"/>
          <a:ext cx="3190250" cy="3190250"/>
        </a:xfrm>
        <a:prstGeom prst="circularArrow">
          <a:avLst>
            <a:gd name="adj1" fmla="val 8247"/>
            <a:gd name="adj2" fmla="val 575965"/>
            <a:gd name="adj3" fmla="val 11528557"/>
            <a:gd name="adj4" fmla="val 5779346"/>
            <a:gd name="adj5" fmla="val 962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C6DD7-2C85-4FB3-B16D-616A438DBCB3}">
      <dsp:nvSpPr>
        <dsp:cNvPr id="0" name=""/>
        <dsp:cNvSpPr/>
      </dsp:nvSpPr>
      <dsp:spPr>
        <a:xfrm>
          <a:off x="925343" y="1023297"/>
          <a:ext cx="573885" cy="33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p>
      </dsp:txBody>
      <dsp:txXfrm>
        <a:off x="925343" y="1023297"/>
        <a:ext cx="573885" cy="339506"/>
      </dsp:txXfrm>
    </dsp:sp>
    <dsp:sp modelId="{B3D66854-10E2-41F4-8C99-9861DADB9A98}">
      <dsp:nvSpPr>
        <dsp:cNvPr id="0" name=""/>
        <dsp:cNvSpPr/>
      </dsp:nvSpPr>
      <dsp:spPr>
        <a:xfrm rot="357558">
          <a:off x="751751" y="252981"/>
          <a:ext cx="3190250" cy="3190250"/>
        </a:xfrm>
        <a:prstGeom prst="circularArrow">
          <a:avLst>
            <a:gd name="adj1" fmla="val 8247"/>
            <a:gd name="adj2" fmla="val 575965"/>
            <a:gd name="adj3" fmla="val 18474761"/>
            <a:gd name="adj4" fmla="val 13141112"/>
            <a:gd name="adj5" fmla="val 962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A0E8-0894-492C-A4C7-C6263086999C}">
      <dsp:nvSpPr>
        <dsp:cNvPr id="0" name=""/>
        <dsp:cNvSpPr/>
      </dsp:nvSpPr>
      <dsp:spPr>
        <a:xfrm>
          <a:off x="1025144" y="262689"/>
          <a:ext cx="177483" cy="125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kern="1200" dirty="0" smtClean="0"/>
            <a:t> </a:t>
          </a:r>
          <a:endParaRPr lang="en-GB" sz="500" kern="1200" dirty="0"/>
        </a:p>
      </dsp:txBody>
      <dsp:txXfrm>
        <a:off x="1025144" y="262689"/>
        <a:ext cx="177483" cy="125379"/>
      </dsp:txXfrm>
    </dsp:sp>
    <dsp:sp modelId="{0E4C8146-0EA5-4F96-9869-F9D85FF0E1E4}">
      <dsp:nvSpPr>
        <dsp:cNvPr id="0" name=""/>
        <dsp:cNvSpPr/>
      </dsp:nvSpPr>
      <dsp:spPr>
        <a:xfrm>
          <a:off x="369097" y="68904"/>
          <a:ext cx="870419" cy="870419"/>
        </a:xfrm>
        <a:prstGeom prst="circularArrow">
          <a:avLst>
            <a:gd name="adj1" fmla="val 8244"/>
            <a:gd name="adj2" fmla="val 575752"/>
            <a:gd name="adj3" fmla="val 4445041"/>
            <a:gd name="adj4" fmla="val 20463411"/>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41685-4565-4162-A12D-D9E4FE1A14C3}">
      <dsp:nvSpPr>
        <dsp:cNvPr id="0" name=""/>
        <dsp:cNvSpPr/>
      </dsp:nvSpPr>
      <dsp:spPr>
        <a:xfrm>
          <a:off x="764956" y="815821"/>
          <a:ext cx="78703" cy="9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kern="1200" dirty="0" smtClean="0"/>
            <a:t> </a:t>
          </a:r>
          <a:endParaRPr lang="en-GB" sz="500" kern="1200" dirty="0"/>
        </a:p>
      </dsp:txBody>
      <dsp:txXfrm>
        <a:off x="764956" y="815821"/>
        <a:ext cx="78703" cy="91527"/>
      </dsp:txXfrm>
    </dsp:sp>
    <dsp:sp modelId="{D75F7171-D28F-4384-8672-D790880B2FB4}">
      <dsp:nvSpPr>
        <dsp:cNvPr id="0" name=""/>
        <dsp:cNvSpPr/>
      </dsp:nvSpPr>
      <dsp:spPr>
        <a:xfrm>
          <a:off x="369097" y="68904"/>
          <a:ext cx="870419" cy="870419"/>
        </a:xfrm>
        <a:prstGeom prst="circularArrow">
          <a:avLst>
            <a:gd name="adj1" fmla="val 8244"/>
            <a:gd name="adj2" fmla="val 575752"/>
            <a:gd name="adj3" fmla="val 11528946"/>
            <a:gd name="adj4" fmla="val 5779206"/>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C6DD7-2C85-4FB3-B16D-616A438DBCB3}">
      <dsp:nvSpPr>
        <dsp:cNvPr id="0" name=""/>
        <dsp:cNvSpPr/>
      </dsp:nvSpPr>
      <dsp:spPr>
        <a:xfrm>
          <a:off x="416463" y="279077"/>
          <a:ext cx="156530" cy="9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GB" sz="500" kern="1200" dirty="0"/>
        </a:p>
      </dsp:txBody>
      <dsp:txXfrm>
        <a:off x="416463" y="279077"/>
        <a:ext cx="156530" cy="92602"/>
      </dsp:txXfrm>
    </dsp:sp>
    <dsp:sp modelId="{B3D66854-10E2-41F4-8C99-9861DADB9A98}">
      <dsp:nvSpPr>
        <dsp:cNvPr id="0" name=""/>
        <dsp:cNvSpPr/>
      </dsp:nvSpPr>
      <dsp:spPr>
        <a:xfrm rot="357558">
          <a:off x="369097" y="68904"/>
          <a:ext cx="870419" cy="870419"/>
        </a:xfrm>
        <a:prstGeom prst="circularArrow">
          <a:avLst>
            <a:gd name="adj1" fmla="val 8244"/>
            <a:gd name="adj2" fmla="val 575752"/>
            <a:gd name="adj3" fmla="val 18475274"/>
            <a:gd name="adj4" fmla="val 13140901"/>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7D901-1E92-4D71-9D64-DD664F524D82}">
      <dsp:nvSpPr>
        <dsp:cNvPr id="0" name=""/>
        <dsp:cNvSpPr/>
      </dsp:nvSpPr>
      <dsp:spPr>
        <a:xfrm>
          <a:off x="1542016" y="1860664"/>
          <a:ext cx="1884687" cy="188468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Implementation</a:t>
          </a:r>
          <a:endParaRPr lang="en-GB" sz="1300" kern="1200" dirty="0"/>
        </a:p>
      </dsp:txBody>
      <dsp:txXfrm>
        <a:off x="1920922" y="2302143"/>
        <a:ext cx="1126875" cy="968768"/>
      </dsp:txXfrm>
    </dsp:sp>
    <dsp:sp modelId="{3AE9CDE8-0534-4EC9-B239-A8C4460E9BB0}">
      <dsp:nvSpPr>
        <dsp:cNvPr id="0" name=""/>
        <dsp:cNvSpPr/>
      </dsp:nvSpPr>
      <dsp:spPr>
        <a:xfrm>
          <a:off x="445471" y="1415193"/>
          <a:ext cx="1370681" cy="137068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 INDC</a:t>
          </a:r>
          <a:endParaRPr lang="en-GB" sz="1300" kern="1200" dirty="0"/>
        </a:p>
      </dsp:txBody>
      <dsp:txXfrm>
        <a:off x="790544" y="1762352"/>
        <a:ext cx="680535" cy="676363"/>
      </dsp:txXfrm>
    </dsp:sp>
    <dsp:sp modelId="{F640D991-47C9-469C-9908-713486EBC283}">
      <dsp:nvSpPr>
        <dsp:cNvPr id="0" name=""/>
        <dsp:cNvSpPr/>
      </dsp:nvSpPr>
      <dsp:spPr>
        <a:xfrm rot="20700000">
          <a:off x="1213193" y="469562"/>
          <a:ext cx="1342988" cy="134298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 Planning</a:t>
          </a:r>
          <a:endParaRPr lang="en-GB" sz="1300" kern="1200" dirty="0"/>
        </a:p>
      </dsp:txBody>
      <dsp:txXfrm rot="-20700000">
        <a:off x="1507749" y="764119"/>
        <a:ext cx="753874" cy="753874"/>
      </dsp:txXfrm>
    </dsp:sp>
    <dsp:sp modelId="{6C65E77B-E489-48D8-A87B-A4B272AE7B95}">
      <dsp:nvSpPr>
        <dsp:cNvPr id="0" name=""/>
        <dsp:cNvSpPr/>
      </dsp:nvSpPr>
      <dsp:spPr>
        <a:xfrm>
          <a:off x="1388852" y="1580927"/>
          <a:ext cx="2412399" cy="2412399"/>
        </a:xfrm>
        <a:prstGeom prst="circularArrow">
          <a:avLst>
            <a:gd name="adj1" fmla="val 4688"/>
            <a:gd name="adj2" fmla="val 299029"/>
            <a:gd name="adj3" fmla="val 2494682"/>
            <a:gd name="adj4" fmla="val 1590835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5BA6C-FD1F-4E77-8915-D149E0C2DDE1}">
      <dsp:nvSpPr>
        <dsp:cNvPr id="0" name=""/>
        <dsp:cNvSpPr/>
      </dsp:nvSpPr>
      <dsp:spPr>
        <a:xfrm>
          <a:off x="202726" y="1115207"/>
          <a:ext cx="1752759" cy="17527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6B3FD5-6221-4AD6-A33D-53B39B506555}">
      <dsp:nvSpPr>
        <dsp:cNvPr id="0" name=""/>
        <dsp:cNvSpPr/>
      </dsp:nvSpPr>
      <dsp:spPr>
        <a:xfrm rot="8121145">
          <a:off x="902546" y="178692"/>
          <a:ext cx="1889827" cy="188982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0.1875</cdr:x>
      <cdr:y>0.3316</cdr:y>
    </cdr:from>
    <cdr:to>
      <cdr:x>0.46042</cdr:x>
      <cdr:y>0.66493</cdr:y>
    </cdr:to>
    <cdr:sp macro="" textlink="">
      <cdr:nvSpPr>
        <cdr:cNvPr id="2" name="TextBox 1"/>
        <cdr:cNvSpPr txBox="1"/>
      </cdr:nvSpPr>
      <cdr:spPr>
        <a:xfrm xmlns:a="http://schemas.openxmlformats.org/drawingml/2006/main">
          <a:off x="857249" y="909638"/>
          <a:ext cx="12477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b="1"/>
            <a:t>Type</a:t>
          </a:r>
          <a:r>
            <a:rPr lang="en-GB" sz="1600" b="1" baseline="0"/>
            <a:t> of </a:t>
          </a:r>
        </a:p>
        <a:p xmlns:a="http://schemas.openxmlformats.org/drawingml/2006/main">
          <a:pPr algn="ctr"/>
          <a:r>
            <a:rPr lang="en-GB" sz="1600" b="1" baseline="0"/>
            <a:t>mitigation </a:t>
          </a:r>
        </a:p>
        <a:p xmlns:a="http://schemas.openxmlformats.org/drawingml/2006/main">
          <a:pPr algn="ctr"/>
          <a:r>
            <a:rPr lang="en-GB" sz="1600" b="1" baseline="0"/>
            <a:t>contribution</a:t>
          </a:r>
          <a:endParaRPr lang="en-GB" sz="1600" b="1"/>
        </a:p>
      </cdr:txBody>
    </cdr:sp>
  </cdr:relSizeAnchor>
</c:userShapes>
</file>

<file path=ppt/drawings/drawing2.xml><?xml version="1.0" encoding="utf-8"?>
<c:userShapes xmlns:c="http://schemas.openxmlformats.org/drawingml/2006/chart">
  <cdr:relSizeAnchor xmlns:cdr="http://schemas.openxmlformats.org/drawingml/2006/chartDrawing">
    <cdr:from>
      <cdr:x>0.54375</cdr:x>
      <cdr:y>0.38716</cdr:y>
    </cdr:from>
    <cdr:to>
      <cdr:x>0.81667</cdr:x>
      <cdr:y>0.72049</cdr:y>
    </cdr:to>
    <cdr:sp macro="" textlink="">
      <cdr:nvSpPr>
        <cdr:cNvPr id="2" name="TextBox 1"/>
        <cdr:cNvSpPr txBox="1"/>
      </cdr:nvSpPr>
      <cdr:spPr>
        <a:xfrm xmlns:a="http://schemas.openxmlformats.org/drawingml/2006/main">
          <a:off x="2486025" y="1062045"/>
          <a:ext cx="1247790" cy="9143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b="1"/>
            <a:t>Regional</a:t>
          </a:r>
        </a:p>
        <a:p xmlns:a="http://schemas.openxmlformats.org/drawingml/2006/main">
          <a:pPr algn="ctr"/>
          <a:r>
            <a:rPr lang="en-GB" sz="1600" b="1"/>
            <a:t>coverage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DB3CA-1107-427A-AFCC-FBC76164E69B}" type="datetimeFigureOut">
              <a:rPr lang="en-GB" smtClean="0"/>
              <a:t>28/08/2015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9A8F-833A-463F-ABAC-BAD2A86304F3}" type="slidenum">
              <a:rPr lang="en-GB" smtClean="0"/>
              <a:t>‹#›</a:t>
            </a:fld>
            <a:endParaRPr lang="en-GB"/>
          </a:p>
        </p:txBody>
      </p:sp>
    </p:spTree>
    <p:extLst>
      <p:ext uri="{BB962C8B-B14F-4D97-AF65-F5344CB8AC3E}">
        <p14:creationId xmlns:p14="http://schemas.microsoft.com/office/powerpoint/2010/main" val="295767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mailto:secretariat@unfccc.in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unfccc.int/files/meetings/lima_dec_2014/application/pdf/auv_cop20_lima_call_for_climate_action.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norden.diva-portal.org/smash/get/diva2:797336/FULLTEXT01.pdf"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1</a:t>
            </a:fld>
            <a:endParaRPr lang="en-GB"/>
          </a:p>
        </p:txBody>
      </p:sp>
    </p:spTree>
    <p:extLst>
      <p:ext uri="{BB962C8B-B14F-4D97-AF65-F5344CB8AC3E}">
        <p14:creationId xmlns:p14="http://schemas.microsoft.com/office/powerpoint/2010/main" val="278200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challenge facing countries is the question of what to include in the INDC. While all countries have different starting positions, none are starting from scratch. The degree of preparedness varies according to other existing national climate change processes, beginning with the availability of an official National Communication to the UNFCCC and/or a greenhouse gas inventory, increasing with the execution of Clean Development Mechanism (CDM) projects, the development of Nationally Appropriate Mitigation Actions (NAMAs) and Low Emissions Development Strategies, and leading to those countries that have already set absolute emission reduction targets. The data collected from the consulted countries confirms that almost all countries can build on existing national climate processes in the preparation of their INDCs.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in spite of information and data from other national climate processes being available, the question of what to include in the INDC remains. Section 1 addresses this question by focusing on country case studies and analysis of existing INDC submissions in the context of three orientating questions:</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1.1 What can we learn from existing INDC submissions?</a:t>
            </a:r>
          </a:p>
          <a:p>
            <a:pPr lvl="0"/>
            <a:r>
              <a:rPr lang="en-GB" sz="1200" kern="1200" dirty="0" smtClean="0">
                <a:solidFill>
                  <a:schemeClr val="tx1"/>
                </a:solidFill>
                <a:effectLst/>
                <a:latin typeface="+mn-lt"/>
                <a:ea typeface="+mn-ea"/>
                <a:cs typeface="+mn-cs"/>
              </a:rPr>
              <a:t>1.2 How can the split between unconditional and conditional contributions be determined?</a:t>
            </a:r>
          </a:p>
          <a:p>
            <a:pPr lvl="0"/>
            <a:r>
              <a:rPr lang="en-GB" sz="1200" kern="1200" dirty="0" smtClean="0">
                <a:solidFill>
                  <a:schemeClr val="tx1"/>
                </a:solidFill>
                <a:effectLst/>
                <a:latin typeface="+mn-lt"/>
                <a:ea typeface="+mn-ea"/>
                <a:cs typeface="+mn-cs"/>
              </a:rPr>
              <a:t>1.3 What are the best practices for the assessment of equity and ambition?</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10</a:t>
            </a:fld>
            <a:endParaRPr lang="en-GB" dirty="0"/>
          </a:p>
        </p:txBody>
      </p:sp>
    </p:spTree>
    <p:extLst>
      <p:ext uri="{BB962C8B-B14F-4D97-AF65-F5344CB8AC3E}">
        <p14:creationId xmlns:p14="http://schemas.microsoft.com/office/powerpoint/2010/main" val="54956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GB" dirty="0"/>
              <a:t>See next slide </a:t>
            </a:r>
            <a:r>
              <a:rPr lang="en-GB" sz="1200" kern="1200" dirty="0" smtClean="0">
                <a:solidFill>
                  <a:schemeClr val="tx1"/>
                </a:solidFill>
                <a:effectLst/>
                <a:latin typeface="+mn-lt"/>
                <a:ea typeface="+mn-ea"/>
                <a:cs typeface="+mn-cs"/>
              </a:rPr>
              <a:t>for </a:t>
            </a:r>
            <a:r>
              <a:rPr lang="en-GB" dirty="0"/>
              <a:t>explanatory </a:t>
            </a:r>
            <a:r>
              <a:rPr lang="en-GB" dirty="0" smtClean="0"/>
              <a:t>text</a:t>
            </a:r>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11</a:t>
            </a:fld>
            <a:endParaRPr lang="en-GB" dirty="0"/>
          </a:p>
        </p:txBody>
      </p:sp>
    </p:spTree>
    <p:extLst>
      <p:ext uri="{BB962C8B-B14F-4D97-AF65-F5344CB8AC3E}">
        <p14:creationId xmlns:p14="http://schemas.microsoft.com/office/powerpoint/2010/main" val="315900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Overview of existing submissions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31 July 2015, 22 INDC submissions were available on the UNFCCC’s INDC portal. Whilst the existing submissions are mostly from industrialised countries, there are already submissions from countries covering a range of regions and income levels, and hence the submissions provide a collection of examples which are relevant for countries from all backgrounds. A wave of new submissions is expected by the end of September, and a large proportion of these submissions are expected to come from developing countries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2015).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trend is expected to emerge in upcoming submissions,</a:t>
            </a:r>
            <a:r>
              <a:rPr lang="en-GB" sz="1200" kern="1200" baseline="0" dirty="0" smtClean="0">
                <a:solidFill>
                  <a:schemeClr val="tx1"/>
                </a:solidFill>
                <a:effectLst/>
                <a:latin typeface="+mn-lt"/>
                <a:ea typeface="+mn-ea"/>
                <a:cs typeface="+mn-cs"/>
              </a:rPr>
              <a:t> in which the type of INDC and the options for its expression are closely related to the level of </a:t>
            </a:r>
            <a:r>
              <a:rPr lang="en-GB" sz="1200" b="0" i="0" u="none" strike="noStrike" kern="1200" baseline="0" dirty="0" smtClean="0">
                <a:solidFill>
                  <a:schemeClr val="tx1"/>
                </a:solidFill>
                <a:latin typeface="+mn-lt"/>
                <a:ea typeface="+mn-ea"/>
                <a:cs typeface="+mn-cs"/>
              </a:rPr>
              <a:t>the respective capabilities of each country, as shown in the table of Annex I</a:t>
            </a:r>
            <a:r>
              <a:rPr lang="en-GB" sz="1200"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latin typeface="+mn-lt"/>
                <a:ea typeface="+mn-ea"/>
                <a:cs typeface="+mn-cs"/>
              </a:rPr>
              <a:t>In this context, capability may refer to resources available for INDC preparation, data availability, availability of existing analysis on mitigation scenarios, and, to an extent, the resources available for the implementation of mitigation measures. The type of format for the INDC is not necessarily linked to the degree of mitigation ambition; Parties with limited resources for the implementation of mitigation measures may still present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if they have the required capability to do so. On the other hand, it should be considered that carefully planned and clearly communicated </a:t>
            </a:r>
            <a:r>
              <a:rPr lang="en-GB" sz="1200" b="1" i="1" u="none" strike="noStrike" kern="1200" baseline="0" dirty="0" smtClean="0">
                <a:solidFill>
                  <a:schemeClr val="tx1"/>
                </a:solidFill>
                <a:latin typeface="+mn-lt"/>
                <a:ea typeface="+mn-ea"/>
                <a:cs typeface="+mn-cs"/>
              </a:rPr>
              <a:t>policies and measures </a:t>
            </a:r>
            <a:r>
              <a:rPr lang="en-GB" sz="1200" b="0" i="0" u="none" strike="noStrike" kern="1200" baseline="0" dirty="0" smtClean="0">
                <a:solidFill>
                  <a:schemeClr val="tx1"/>
                </a:solidFill>
                <a:latin typeface="+mn-lt"/>
                <a:ea typeface="+mn-ea"/>
                <a:cs typeface="+mn-cs"/>
              </a:rPr>
              <a:t>may have a greater mitigation impact and may attract more international support than hastily constructed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which are unclear and/or less efficient in their implementation. </a:t>
            </a:r>
            <a:endParaRPr lang="en-GB"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1, spanning two slides, gives an overview of the mitigation component for all submissions up to 31 July 2015.</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12</a:t>
            </a:fld>
            <a:endParaRPr lang="en-GB" dirty="0"/>
          </a:p>
        </p:txBody>
      </p:sp>
    </p:spTree>
    <p:extLst>
      <p:ext uri="{BB962C8B-B14F-4D97-AF65-F5344CB8AC3E}">
        <p14:creationId xmlns:p14="http://schemas.microsoft.com/office/powerpoint/2010/main" val="121672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dirty="0" smtClean="0"/>
              <a:t>See previous</a:t>
            </a:r>
            <a:r>
              <a:rPr lang="en-GB" baseline="0" dirty="0" smtClean="0"/>
              <a:t> slide for notes.</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13</a:t>
            </a:fld>
            <a:endParaRPr lang="en-GB" dirty="0"/>
          </a:p>
        </p:txBody>
      </p:sp>
    </p:spTree>
    <p:extLst>
      <p:ext uri="{BB962C8B-B14F-4D97-AF65-F5344CB8AC3E}">
        <p14:creationId xmlns:p14="http://schemas.microsoft.com/office/powerpoint/2010/main" val="297739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Figure 1 shows that almost all of the current submissions are based on outcomes: the vast majority of them include economy-wide GHG emissions targets. Whilst for many</a:t>
            </a:r>
            <a:r>
              <a:rPr lang="en-GB" sz="1200" kern="1200" baseline="0" dirty="0" smtClean="0">
                <a:solidFill>
                  <a:schemeClr val="tx1"/>
                </a:solidFill>
                <a:effectLst/>
                <a:latin typeface="+mn-lt"/>
                <a:ea typeface="+mn-ea"/>
                <a:cs typeface="+mn-cs"/>
              </a:rPr>
              <a:t> countries </a:t>
            </a:r>
            <a:r>
              <a:rPr lang="en-GB" sz="1200" kern="1200" dirty="0" smtClean="0">
                <a:solidFill>
                  <a:schemeClr val="tx1"/>
                </a:solidFill>
                <a:effectLst/>
                <a:latin typeface="+mn-lt"/>
                <a:ea typeface="+mn-ea"/>
                <a:cs typeface="+mn-cs"/>
              </a:rPr>
              <a:t>these targets are measured against a specified base year (in most cases 1990), for some countries the targets are made relative to a specified business as usual (BAU) trajectory. However, as indicated by Figure 2, most of the submissions received are from industrialised countries, who are more likely to put forward economy-wide targets;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survey analysis (2015) indicates that fewer than half of all countries are expected to base their INDCs on economy-wide GHG targets, whilst others will present a range of INDC types including non-GHG related outcomes such as sectoral targets, or specific policies and actions.</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14</a:t>
            </a:fld>
            <a:endParaRPr lang="en-GB" dirty="0"/>
          </a:p>
        </p:txBody>
      </p:sp>
    </p:spTree>
    <p:extLst>
      <p:ext uri="{BB962C8B-B14F-4D97-AF65-F5344CB8AC3E}">
        <p14:creationId xmlns:p14="http://schemas.microsoft.com/office/powerpoint/2010/main" val="338423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comments.</a:t>
            </a:r>
            <a:r>
              <a:rPr lang="en-GB" baseline="0" dirty="0" smtClean="0"/>
              <a:t> See comments on slide.</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15</a:t>
            </a:fld>
            <a:endParaRPr lang="en-GB" dirty="0"/>
          </a:p>
        </p:txBody>
      </p:sp>
    </p:spTree>
    <p:extLst>
      <p:ext uri="{BB962C8B-B14F-4D97-AF65-F5344CB8AC3E}">
        <p14:creationId xmlns:p14="http://schemas.microsoft.com/office/powerpoint/2010/main" val="41999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This</a:t>
            </a:r>
            <a:r>
              <a:rPr lang="en-GB" sz="1200" b="0" kern="1200" baseline="0" dirty="0" smtClean="0">
                <a:solidFill>
                  <a:schemeClr val="tx1"/>
                </a:solidFill>
                <a:effectLst/>
                <a:latin typeface="+mn-lt"/>
                <a:ea typeface="+mn-ea"/>
                <a:cs typeface="+mn-cs"/>
              </a:rPr>
              <a:t> slide presents examples of some of the most common formatting elements of the final INDC documents. The examples here refer not to the process of developing the INDC and constructing its technical options, but simply to the format of the INDCs’ expression on paper.</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Major elements included in INDCs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existing INDC submissions follow a very similar format and include a number of the same components, following closely the suggested criteria laid out in the 2014 Lima Call for Action. Therefore, these submissions can provide suitable examples for the major elements that should be included in countries’ INDCs. Guidance documents from several organisations, as listed at the end of section 1, have also proposed key INDC elements. The following list gives an overview of the major elements included in existing submissions: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Summary of the target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INDC submissions begin with a concise one sentence summary of the Party’s INDC. These summaries are usually highlighted in bold or separated prominently from the more technical parts of the document. The summaries usually include the type of target, the level of the target and the reference point. Some examples of the clearest INDC summaries include those in the submissions of Liechtenstein, the EU, and the US.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Reference point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existing INDC submissions include a clearly defined reference point against which the level of their target is defined. These reference points are expressed in the form of a specified base year, or a specified BAU trajectory. In the case of BAU reference points, the submissions of Andorra, Mexico and Gabon provide examples of how these reference points can be specifically expressed and substantiated. For Andorra and Gabon, non-prominent information is also presented on how the BAU target translates to a comparisons against a historical base year. The Gabon INDC chooses to present details of their BAU trajectory graphically, whilst the Mexican INDC concisely presents their BAU projections in tabular form. Currently, none of the submissions include information on the major assumptions taken in the construction of the BAU scenario. Countries using a BAU reference did not make clear whether their definition of the BAU scenario is static, or dynamic: in other words, will the reference scenario against which the INDC is measured be adjusted over time according to new assumptions, and under what circumstances will these adjustments be made.</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Scope and coverage of the INDC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submitted INDCs include information related to the scope and coverage of the INDC target. This includes information on the sectors and the greenhouse gases covered. Whilst all INDCs submitted state this information clearly, the INDCs of the EU, Norway, the US and Russia provide especially good examples for the clear presentation of the scope and coverage. A number of submissions, including from the US, Mexico, the EU and Andorra, also include prominently the coverage of the INDC’s scope in terms of the country’s total greenhouse gas emissions. For example, Andorra reports that it’s INDC, which includes just the Energy and Waste sectors, covers 98.5% of the country’s GHG emissions in 2011.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Methodological approaches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of the existing submissions include a section on the key assumptions and the methodology for determining emissions. In all cases, methodologies are not described in detail, but rather concise information is presented to indicate which internationally recognised methodologies were used. The INDC from the EU provides a particularly clear example of this if one disregards the fact that the LULUCF accounting rules are not presented clearly (see below). Furthermore, some submissions include a subsection to explain the treatment of land use, land use change and forestry (LULUCF) in the context of emissions accounting. Some submissions, including the EU and Norway, indicate that treatment of LULUCF will be defined at a later stage before 2020. The US submission, in contrast, provides further concise details about their intended methodology for LULUCF accounting.</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Further technical details of the INDC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existing submissions have included the following items to explain their INDCs in greater detail and transparency: target year (mostly 2030), timeframe for implementation of proposed actions, and the intended usage of flexibility mechanisms for contribution attainment. For example, the EU submissions reports on all of these elements clearly and concisely.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Longer term goals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INDC submissions also provide further details about their long term goals (beyond 2030), and how their INDCs fit into such strategies. Examples of submissions where long term goals are expressed include Norway, the US and Mexico. Long term goals are however not included as a major component of the INDC in any of the current submissions. The use of a longer term goal alongside the mid-term contribution helps to put the contribution in its context, in order to demonstrate long term decarbonisations trends or to indicate the adequacy of the contribution and the strategy in terms of the achievement of a 2°C or 1.5°C goal.</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Legislative process planning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submissions include brief information related to the legislative processes that are planned for the implementation of the INDC. For example, the submission from Russia indicates the current relevant instruments in force, and states that further legislative processes will be planned and adopted before the commencement of the implementation period. In a slightly different approach, Norway gives a brief timeline of important planning processes for climate change in recent and upcoming years.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Considerations on fairness, ambition and the convention objective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INDC submissions have specific sections for </a:t>
            </a:r>
            <a:r>
              <a:rPr lang="en-GB" sz="1200" i="1" kern="1200" dirty="0" smtClean="0">
                <a:solidFill>
                  <a:schemeClr val="tx1"/>
                </a:solidFill>
                <a:effectLst/>
                <a:latin typeface="+mn-lt"/>
                <a:ea typeface="+mn-ea"/>
                <a:cs typeface="+mn-cs"/>
              </a:rPr>
              <a:t>Fairness and Ambition</a:t>
            </a:r>
            <a:r>
              <a:rPr lang="en-GB" sz="1200" kern="1200" dirty="0" smtClean="0">
                <a:solidFill>
                  <a:schemeClr val="tx1"/>
                </a:solidFill>
                <a:effectLst/>
                <a:latin typeface="+mn-lt"/>
                <a:ea typeface="+mn-ea"/>
                <a:cs typeface="+mn-cs"/>
              </a:rPr>
              <a:t> and </a:t>
            </a:r>
            <a:r>
              <a:rPr lang="en-GB" sz="1200" i="1" kern="1200" dirty="0" smtClean="0">
                <a:solidFill>
                  <a:schemeClr val="tx1"/>
                </a:solidFill>
                <a:effectLst/>
                <a:latin typeface="+mn-lt"/>
                <a:ea typeface="+mn-ea"/>
                <a:cs typeface="+mn-cs"/>
              </a:rPr>
              <a:t>Contribution to the Objective under Article 2 of the UNFCCC</a:t>
            </a:r>
            <a:r>
              <a:rPr lang="en-GB" sz="1200" kern="1200" dirty="0" smtClean="0">
                <a:solidFill>
                  <a:schemeClr val="tx1"/>
                </a:solidFill>
                <a:effectLst/>
                <a:latin typeface="+mn-lt"/>
                <a:ea typeface="+mn-ea"/>
                <a:cs typeface="+mn-cs"/>
              </a:rPr>
              <a:t>. In these sections, Parties have briefly explained the ambition of their INDCs in various ways. There are various ways to assess the ambition of INDCs, as discussed further in section 2.5. Some Parties, including Andorra, Mexico and Liechtenstein, discuss this based upon the narrative of responsibility and capability, highlighting their Parties’ share of international emissions and how their INDC relates to their capacities for climate change mitigation. Liechtenstein and Switzerland include details on per capita emissions indicators. Norway’s submission discusses how its target relates to the aggregate international reductions required to meet the convention’s objective.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More sophisticated methods of assessing fairness and ambition have been presented by several documents (see the guidance documents at the end of section 1 and Section 2.5).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Conditional contribution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Mexico and Morocco are the only countries so far to explicitly provide both an unconditional and a conditional contribution. The unconditional contribution will be pursued unilaterally regardless of external circumstances, whilst the conditional contribution is proposed based upon a list of assumptions. In the case of Mexico, the pre-requisite conditions for the extended contribution remain broad considerations which a, but some Parties are expected to propose clear objective conditions for secondary targets based upon the provision of a specified amount of financial support, as in the case of the Morocco INDC, or based upon a specified level of ambition by other Parties. Section 2.4 includes further details on the determination of unilateral and supported components.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Finance requirements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may choose to present specific finance requirements in combination with conditional targets. The only INDC submissions to include information on finance requirements so far are Morocco and Gabon. Gabon’s submission includes summarised information on what international finance could be used for, and through what avenues it might be sought, but does not include information regarding precise finance requirements. In Morocco, specific financial costs for the proposed measures are outlined. Although the provision of finance information provides a good indication of the overall scale of costs, the precise identification of cost requirements is complicated by the methodological difficulties of calculation, and uncertainty in the potential size of the role for the private sector.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Adaptation component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existing submissions, Ethiopia, Morocco, Gabon and Mexico have included information on adaptation. The submission from Mexico provides an especially useful example for countries wishing to include adaptation components: a brief summary of the main adaptation targets is given in the tabular presentation of the Party’s INDC, whilst an Annex presents the adaptation component in full, including a detailed list of actions for adaptation of social systems, ecosystem-based adaptation, adaptation of infrastructure, and development of capacities.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Gender considerations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existing INDC submissions, Mexico’s in the only one to include a section specifically for considerations on gender equality. In this case, the section does not outline additional actions for gender equality, but rather includes a statement that human rights and gender equality is mainstreamed within the proposed policies and actions.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Format of submissions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INDCs submitted by June 2015, the majority are short, concise documents. The presentation format for the information in most submissions consists of basic yet unambiguous details, without detailed background information. For several countries, the use of a tabular format aids the ease of access and transparency of the information. For countries looking to replicate this style, WRI’s INDC template provides an example which can be used for maximum transparency and clarity on all important reporting elements.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submissions of the EU, Norway, Switzerland, Mexico and Russia are particularly clearly structured. In most of these cases, approximately one page is reserved for an introduction and the highlighted summary of the INDC, whilst the details of the INDC are elaborated in a tabular format over 2-4 pages. In some cases, such as the submission of Switzerland, a short Annex is attached to describe the country profile and emissions inventory. For Mexico’s submission, a short Annex was used to detail the adaptation targets in the context of Mexico’s vulnerability to climate change. Generally speaking, most submissions averaged around 5-6 pages in length, whilst Gabon’s, Ethiopia’s and Morocco’s submissions used more than 10 pages.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only submission to deviate considerably in terms of format was that of Gabon, which presents the emissions profile and targets for each sector individually, after an initial summary of the economy wide target.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16</a:t>
            </a:fld>
            <a:endParaRPr lang="en-GB" dirty="0"/>
          </a:p>
        </p:txBody>
      </p:sp>
    </p:spTree>
    <p:extLst>
      <p:ext uri="{BB962C8B-B14F-4D97-AF65-F5344CB8AC3E}">
        <p14:creationId xmlns:p14="http://schemas.microsoft.com/office/powerpoint/2010/main" val="26040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Adaptation Component</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Lima Call for Climate Action (decision 1/CP20)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invites all Parties to consider communicating their undertakings in adaptation planning or consider including an adaptation component in their intended nationally determined contributions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(UNFCCC, 2014).</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asked country representatives to indicate the extent to which they agree or disagree that climate change adaptation plans would form a major component of their INDC. 55 percent of the respondents strongly agree or agree that climate change adaptation plans would form a major component of their INDC. 14 percent strongly disagree or disagree with the statement.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July 2015, 22 INDCs were available on the UNFCCC</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INDC portal, 13 of which mention adaptation (China, Ethiopia, Gabon, Kenya, Marshall Islands, Mexico, Monaco, Morocco, New Zealand, Norway, Serbia, Singapore, South Korea). Two Parties submitted to the UNFCCC undertakings in adaptation planning independently of their official INDC submissions (European Union, United States).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17</a:t>
            </a:fld>
            <a:endParaRPr lang="en-GB" dirty="0"/>
          </a:p>
        </p:txBody>
      </p:sp>
    </p:spTree>
    <p:extLst>
      <p:ext uri="{BB962C8B-B14F-4D97-AF65-F5344CB8AC3E}">
        <p14:creationId xmlns:p14="http://schemas.microsoft.com/office/powerpoint/2010/main" val="382456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Countries are following a number of different approaches regarding inclusion and format of the adaptation component in their INDC.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those countries that have included adaptation in their INDC, some consider the adaptation component to be on equal footing with the mitigation component (see, for example, China, Ethiopia, and Morocco). Most countries, however, focus on mitigation as a priority in their INDC and consider adaptation in second place. Kenya is the only country so far that explicitly prioritises adaptation over mitigation in its INDC document.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general, most of the countries that have included an adaptation component in their INDC are developing countries. Still, New Zealand and Norway also mention adaptation in their INDC and refer to their respective National Communications for more detail. EU and US have submitted separate documents to the UNFCCC to outline their undertakings in adaptation planning.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absence of universal guidelines, countries use different formats and include different elements in their adaptation components. Both formats and elements vary considerably with regard to the degree of  detail that is attached to the issue of adaptation. With respect to </a:t>
            </a:r>
            <a:r>
              <a:rPr lang="en-GB" sz="1200" b="1" kern="1200" dirty="0" smtClean="0">
                <a:solidFill>
                  <a:schemeClr val="tx1"/>
                </a:solidFill>
                <a:effectLst/>
                <a:latin typeface="+mn-lt"/>
                <a:ea typeface="+mn-ea"/>
                <a:cs typeface="+mn-cs"/>
              </a:rPr>
              <a:t>format</a:t>
            </a:r>
            <a:r>
              <a:rPr lang="en-GB" sz="1200" kern="1200" dirty="0" smtClean="0">
                <a:solidFill>
                  <a:schemeClr val="tx1"/>
                </a:solidFill>
                <a:effectLst/>
                <a:latin typeface="+mn-lt"/>
                <a:ea typeface="+mn-ea"/>
                <a:cs typeface="+mn-cs"/>
              </a:rPr>
              <a:t>, the adaptation component of existing submissions has taken the following different formats: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integral part of the INDC and as such addressed in a single chapter (and sub-chapters) (e.g. China, Kenya, Morocco, South Korea);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included into the tabular format that most countries use for the mitigation component of their INDC (e.g. Ethiopia, Serbia, Mexico);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included in the annex of the INDC (e.g. Marshall Islands, Mexico, Singapore);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treated in a separate document (EU, New Zealand, Norway, United States).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Regarding </a:t>
            </a:r>
            <a:r>
              <a:rPr lang="en-GB" sz="1200" b="1" kern="1200" dirty="0" smtClean="0">
                <a:solidFill>
                  <a:schemeClr val="tx1"/>
                </a:solidFill>
                <a:effectLst/>
                <a:latin typeface="+mn-lt"/>
                <a:ea typeface="+mn-ea"/>
                <a:cs typeface="+mn-cs"/>
              </a:rPr>
              <a:t>contents</a:t>
            </a:r>
            <a:r>
              <a:rPr lang="en-GB" sz="1200" kern="1200" dirty="0" smtClean="0">
                <a:solidFill>
                  <a:schemeClr val="tx1"/>
                </a:solidFill>
                <a:effectLst/>
                <a:latin typeface="+mn-lt"/>
                <a:ea typeface="+mn-ea"/>
                <a:cs typeface="+mn-cs"/>
              </a:rPr>
              <a:t>, the adaptation component can include various elements, ranging from rather general, qualitative goals and actions (e.g. Monaco, Gabon, South Korea), to sector-specific strategies (e.g. Kenya, Singapore), up to very precise (quantitative) goals and respective actions, including monitoring and evaluation mechanisms (e.g. Ethiopia, Morocco) and investment estimations (e.g. Morocco, Serbia). To date, the only country that has included quantified sectoral adaptation goals is Morocco. For 2020, the country envisages: 1) to substitute 85 million m³/year of water withdrawal from overexploited aquifers by withdrawals from surface water, 2) to increase the current area under drip irrigation from 154,000 ha at present to 555,000 ha in 2020, and 3) to implement reforestation measures on 200,000 ha of land. For 2030, Morocco adds 11 quantified goals in the water and land sector, such as the desalination of 285 million m³/year of drinking water supply to several cities, the reuse of 325 million m³/year of treated wastewater, and the conversion of nearly one million hectares of grain crops to fruit plantations that are likely to protect agricultural areas from erosion. To achieve these goals, Morocco is integrating measures to strengthen the country’s resilience to climate change in the majority of national strategies, policies, action plans and programmes, including the National Strategy for Sustainable Development (NSSD), the National Water Strategy (NWS), the National Water Plan (NWP), and others.</a:t>
            </a:r>
            <a:endParaRPr lang="en-GB" b="0" dirty="0"/>
          </a:p>
        </p:txBody>
      </p:sp>
      <p:sp>
        <p:nvSpPr>
          <p:cNvPr id="4" name="Slide Number Placeholder 3"/>
          <p:cNvSpPr>
            <a:spLocks noGrp="1"/>
          </p:cNvSpPr>
          <p:nvPr>
            <p:ph type="sldNum" sz="quarter" idx="10"/>
          </p:nvPr>
        </p:nvSpPr>
        <p:spPr/>
        <p:txBody>
          <a:bodyPr/>
          <a:lstStyle/>
          <a:p>
            <a:fld id="{54649A8F-833A-463F-ABAC-BAD2A86304F3}" type="slidenum">
              <a:rPr lang="en-GB" smtClean="0"/>
              <a:t>18</a:t>
            </a:fld>
            <a:endParaRPr lang="en-GB" dirty="0"/>
          </a:p>
        </p:txBody>
      </p:sp>
    </p:spTree>
    <p:extLst>
      <p:ext uri="{BB962C8B-B14F-4D97-AF65-F5344CB8AC3E}">
        <p14:creationId xmlns:p14="http://schemas.microsoft.com/office/powerpoint/2010/main" val="169652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Since the form and contents of the adaptation component varies widely across the existing submissions, the submissions can provide useful examples for countries in all circumstances. The following list gives an overview of types of formats seen in submissions so far,  and some elements that are frequently included in the adaptation components.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Format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Format option: Adaptation occupies a dedicated chapter in INDC text, table or annex</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that have included an adaptation component in their INDC, have addressed it in a single chapter dedicated to adaptation. Depending on the format of the rest of the INDC, the chapter is either inserted into the continuous text (e.g. China, Morocco) or into the tabular format (e.g. Ethiopia, Serbia). According to the degree of detail, the chapter can comprise only half a page (e.g. Gabon, Monaco, South Korea), or several pages, divided into sub-chapters (e.g. Ethiopia, Morocco).</a:t>
            </a:r>
          </a:p>
          <a:p>
            <a:r>
              <a:rPr lang="en-GB" sz="1200" kern="1200" dirty="0" smtClean="0">
                <a:solidFill>
                  <a:schemeClr val="tx1"/>
                </a:solidFill>
                <a:effectLst/>
                <a:latin typeface="+mn-lt"/>
                <a:ea typeface="+mn-ea"/>
                <a:cs typeface="+mn-cs"/>
              </a:rPr>
              <a:t>China states in its INDC that mitigation and adaptation are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put on equal footing</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Accordingly, adaptation is an integral part of the entire INDC text, and, in addition, addressed in a single chapter on China</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contribution to the 2015 agreement negotiation. </a:t>
            </a:r>
          </a:p>
          <a:p>
            <a:r>
              <a:rPr lang="en-GB" sz="1200" kern="1200" dirty="0" smtClean="0">
                <a:solidFill>
                  <a:schemeClr val="tx1"/>
                </a:solidFill>
                <a:effectLst/>
                <a:latin typeface="+mn-lt"/>
                <a:ea typeface="+mn-ea"/>
                <a:cs typeface="+mn-cs"/>
              </a:rPr>
              <a:t>The Marshall Islands, Mexico and Singapore make reference to adaptation in their INDC tables and address the issue at length in the annexes of their INDCs.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Format option: Reference to separate document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Notably, the four industrial countries that considered adaptation in the process of INDC preparation and submission did so in a separate document. The EU and the United States made use of the opportunity to submit undertakings in adaptation planning to the UNFCCC secretariat, </a:t>
            </a:r>
            <a:r>
              <a:rPr lang="en-GB" sz="1200" kern="1200" dirty="0" err="1" smtClean="0">
                <a:solidFill>
                  <a:schemeClr val="tx1"/>
                </a:solidFill>
                <a:effectLst/>
                <a:latin typeface="+mn-lt"/>
                <a:ea typeface="+mn-ea"/>
                <a:cs typeface="+mn-cs"/>
              </a:rPr>
              <a:t>seperately</a:t>
            </a:r>
            <a:r>
              <a:rPr lang="en-GB" sz="1200" kern="1200" dirty="0" smtClean="0">
                <a:solidFill>
                  <a:schemeClr val="tx1"/>
                </a:solidFill>
                <a:effectLst/>
                <a:latin typeface="+mn-lt"/>
                <a:ea typeface="+mn-ea"/>
                <a:cs typeface="+mn-cs"/>
              </a:rPr>
              <a:t> from their INDCs (separate adaptation planning can be communicated to </a:t>
            </a:r>
            <a:r>
              <a:rPr lang="en-GB" sz="1200" u="sng" kern="1200" dirty="0" smtClean="0">
                <a:solidFill>
                  <a:schemeClr val="tx1"/>
                </a:solidFill>
                <a:effectLst/>
                <a:latin typeface="+mn-lt"/>
                <a:ea typeface="+mn-ea"/>
                <a:cs typeface="+mn-cs"/>
                <a:hlinkClick r:id="rId3"/>
              </a:rPr>
              <a:t>secretariat@unfccc.int</a:t>
            </a:r>
            <a:r>
              <a:rPr lang="en-GB" sz="1200" kern="1200" dirty="0" smtClean="0">
                <a:solidFill>
                  <a:schemeClr val="tx1"/>
                </a:solidFill>
                <a:effectLst/>
                <a:latin typeface="+mn-lt"/>
                <a:ea typeface="+mn-ea"/>
                <a:cs typeface="+mn-cs"/>
              </a:rPr>
              <a:t> and also shared publically on the UNFCCC INDC portal pages). New Zealand and Norway, on the other hand, mention adaptation in their INDCs only with a reference to their respective National Communications where they treat the adaptation issue with great detail.</a:t>
            </a:r>
          </a:p>
          <a:p>
            <a:r>
              <a:rPr lang="en-GB" sz="1200" kern="1200" dirty="0" smtClean="0">
                <a:solidFill>
                  <a:schemeClr val="tx1"/>
                </a:solidFill>
                <a:effectLst/>
                <a:latin typeface="+mn-lt"/>
                <a:ea typeface="+mn-ea"/>
                <a:cs typeface="+mn-cs"/>
              </a:rPr>
              <a:t> </a:t>
            </a:r>
          </a:p>
          <a:p>
            <a:r>
              <a:rPr lang="en-GB" sz="1800" b="1" i="1" kern="1200" dirty="0" smtClean="0">
                <a:solidFill>
                  <a:schemeClr val="tx1"/>
                </a:solidFill>
                <a:effectLst/>
                <a:latin typeface="+mn-lt"/>
                <a:ea typeface="+mn-ea"/>
                <a:cs typeface="+mn-cs"/>
              </a:rPr>
              <a:t>Contents</a:t>
            </a:r>
            <a:endParaRPr lang="en-GB" sz="18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 basic information on the elements that can be included in the adaptation component of an INDC is offered in the annex to the draft text of the ADP Meeting of July 2014, on</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Intended nationally determined contributions of Parties in the context of the 2015 agreement”.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Climate impacts/ vulnerability assessment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introduce their adaptation component with projections of specific climate impacts for their countries, including expected damages and related costs (e.g. Marshall Islands, Mexico, Monaco, Serbia, Singapore). Part of this can be a detailed vulnerability assessment which allows to identify priority sectors for adaptation action. Mexico, for example, first outlines general climate impacts to the country, then identifies three areas that are particularly vulnerable to climate change and finally defines a set of concrete actions to reduce vulnerability in the respective sectors.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National adaptation strategies, policies, plans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countries refer to existing or planned national adaptation strategies, policies or plans. Countries are thereby at varying stages of the respective processes and provide different degrees of detail with regard to the concrete adaptation goals and actions contained in these strategies, policies or plans.</a:t>
            </a:r>
          </a:p>
          <a:p>
            <a:r>
              <a:rPr lang="en-GB" sz="1200" kern="1200" dirty="0" smtClean="0">
                <a:solidFill>
                  <a:schemeClr val="tx1"/>
                </a:solidFill>
                <a:effectLst/>
                <a:latin typeface="+mn-lt"/>
                <a:ea typeface="+mn-ea"/>
                <a:cs typeface="+mn-cs"/>
              </a:rPr>
              <a:t>China intends in its INDC to accelerate the implementation of its National Strategy for Climate Change Adaptation, which was laid out by the Chinese Government in 2013 and proposes specific adaptation goals and measures, which are, however, not outlined at length in the INDC. The Marshall Islands and Monaco are still in the process of elaborating a National Adaptation Plan which will form part of a broader National Adaptation Strategy, once the necessary has been made available. South Korea developed a National Adaptation Plan in 2010 which is currently being implemented. In addition to that, the country mandates subnational and local governments to develop their own action plans for adaptation by 2015, tailored to the local context.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Sector-specific goals and actions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identify sector-specific adaptation goals and/ or actions, again in varying degrees of detail. Ethiopia and Singapore cite specific sectors, adaptation goals in these sectors and measures to be taken to achieve the adaptation goals. South Korea confines itself to outline five strategic actions that aim to strengthen the country</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adaptation capacity, across sectors. Monaco, instead, outlines the most vulnerable sectors for which actions still have to be defined.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International support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countries point out to the particular importance of international cooperation on adaptation, including cooperative actions and international and regional investments to be contributed by the international community.</a:t>
            </a:r>
          </a:p>
          <a:p>
            <a:r>
              <a:rPr lang="en-GB" sz="1200" kern="1200" dirty="0" smtClean="0">
                <a:solidFill>
                  <a:schemeClr val="tx1"/>
                </a:solidFill>
                <a:effectLst/>
                <a:latin typeface="+mn-lt"/>
                <a:ea typeface="+mn-ea"/>
                <a:cs typeface="+mn-cs"/>
              </a:rPr>
              <a:t>China places particular emphasis on the general responsibility of developed countries to provide support for developing countries to formulate and implement national adaptation strategies, and propose to establish a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subsidiary body on adaptation to climate change</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the international level. The Marshall Islands also stress the importance of international support, going into detail with regard to the sectors in which the country heavily relies on external assistance for capacity and financial resources.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Long-term adaptation goal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outline an overall, long-term adaptation goal. Ethiopia and Kenya explicitly mention a long-term adaptation goal, which is framed in qualitative terms. To date, Morocco is the only country that includes quantified adaptation goals for specific sectors that are to be achieved by 2020 and 2030, respectively.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Investment estimations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ADP, in the above mentioned draft text annex, invites countries to quantify their adaptation investments. Morocco follows this invitation by outlining national and international long-term finance needs. Serbia also includes quantification of adaptation investments in its INDC; however, estimations are limited to the period of 2000-2015 and do not cover international finance needs.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Monitoring and evaluation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Morocco describes in its adaptation component a monitoring and evaluation system that allows for the monitoring of climate vulnerability and the results of adaptation actions. The mechanism has already been tested in two regions and is planned to be implemented in more regions in the medium-term. Ethiopia also included a section on monitoring and evaluation in its adaptation component, mandating the Ministry of Environment to regularly organise consultative dialogues to review the implementation of the national and sectoral adaptation plans.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19</a:t>
            </a:fld>
            <a:endParaRPr lang="en-GB" dirty="0"/>
          </a:p>
        </p:txBody>
      </p:sp>
    </p:spTree>
    <p:extLst>
      <p:ext uri="{BB962C8B-B14F-4D97-AF65-F5344CB8AC3E}">
        <p14:creationId xmlns:p14="http://schemas.microsoft.com/office/powerpoint/2010/main" val="20951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2</a:t>
            </a:fld>
            <a:endParaRPr lang="en-GB" dirty="0"/>
          </a:p>
        </p:txBody>
      </p:sp>
    </p:spTree>
    <p:extLst>
      <p:ext uri="{BB962C8B-B14F-4D97-AF65-F5344CB8AC3E}">
        <p14:creationId xmlns:p14="http://schemas.microsoft.com/office/powerpoint/2010/main" val="393167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20</a:t>
            </a:fld>
            <a:endParaRPr lang="en-GB"/>
          </a:p>
        </p:txBody>
      </p:sp>
    </p:spTree>
    <p:extLst>
      <p:ext uri="{BB962C8B-B14F-4D97-AF65-F5344CB8AC3E}">
        <p14:creationId xmlns:p14="http://schemas.microsoft.com/office/powerpoint/2010/main" val="359720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21</a:t>
            </a:fld>
            <a:endParaRPr lang="en-GB"/>
          </a:p>
        </p:txBody>
      </p:sp>
    </p:spTree>
    <p:extLst>
      <p:ext uri="{BB962C8B-B14F-4D97-AF65-F5344CB8AC3E}">
        <p14:creationId xmlns:p14="http://schemas.microsoft.com/office/powerpoint/2010/main" val="237859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Selection of scope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of the three greatest challenges reported by Parties in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Institute’s survey were the short timeframe available to compile a contribution, and the limited availability of technical expertise. This, combined with the limited availability of robust data and studies in many countries, means that not all Parties might have the resources and/ or capacities to determine nationally appropriate contributions and/ or provide full information (including financing requirements) with regard to these contributions.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July 31 2015, all existing INDC submissions included full economy-wide coverage (except for Andorra, whose sectoral scope accounts for 98.5% of national emissions). However, many countries are expected to make a selection of priority sectors within which to develop GHG related targets, or a package of intended actions. It is important to note here that there are no precise instructions on how to define the scope and sectors of the INDC. Countries can choose which sectors and greenhouse gases to cover, as long as they “progressively enhance the level of ambition … such that each … contribution … is of a type, scope, scale and coverage more/ no less ambitious than those previously undertaken” (UNFCCC, 2014). Interestingly, though, to date even countries from which one did not necessarily expect an economy-wide contribution due to limited resources and/ or capacities (e.g. Gabon or Morocco) did nevertheless decide to submit an economy-wide target. Moving forward, it remains to be seen whether these countries are the exception or whether they indicate a new trend, whereby even developing countries move towards economy-wide targets. Given the fact that incomplete sectoral coverage bears the risk to compromise the emissions reductions by excluding significant emissions sources, and might cause leakage, this trend is noteworthy.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Yet, some Parties might prefer to set a target covering multiple key sectors, or separate targets for separate sectors, rather than one target for all sectors. A target that covers high-emitting sectors but excludes minor sectors is favourable if the national inventory is dominated by these high-emitting sectors and data limitations impede regular monitoring through the national inventory in smaller sectors (WRI,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Figure 5 gives an outline of the major criteria that countries are using to define the sectoral scope of their INDCs. Generally, considerations are split between two major factors: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potential impact of the sector for emission reductions and co-benefits accrual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synergies that actions within the sector may hold for other important national priorities and ongoing processes.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UNFCCC (2014) Lima call for climate action, Decision -/CP.20, December 2014. Available via: </a:t>
            </a:r>
            <a:r>
              <a:rPr lang="en-GB" sz="1200" u="sng" kern="1200" dirty="0" smtClean="0">
                <a:solidFill>
                  <a:schemeClr val="tx1"/>
                </a:solidFill>
                <a:effectLst/>
                <a:latin typeface="+mn-lt"/>
                <a:ea typeface="+mn-ea"/>
                <a:cs typeface="+mn-cs"/>
                <a:hlinkClick r:id="rId3"/>
              </a:rPr>
              <a:t>https://unfccc.int/files/meetings/lima_dec_2014/application/pdf/auv_cop20_lima_call_for_climate_action.pdf</a:t>
            </a:r>
            <a:r>
              <a:rPr lang="en-GB" sz="1200" kern="1200" dirty="0" smtClean="0">
                <a:solidFill>
                  <a:schemeClr val="tx1"/>
                </a:solidFill>
                <a:effectLst/>
                <a:latin typeface="+mn-lt"/>
                <a:ea typeface="+mn-ea"/>
                <a:cs typeface="+mn-cs"/>
              </a:rPr>
              <a:t> (accessed: 15 July 2015).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22</a:t>
            </a:fld>
            <a:endParaRPr lang="en-GB"/>
          </a:p>
        </p:txBody>
      </p:sp>
    </p:spTree>
    <p:extLst>
      <p:ext uri="{BB962C8B-B14F-4D97-AF65-F5344CB8AC3E}">
        <p14:creationId xmlns:p14="http://schemas.microsoft.com/office/powerpoint/2010/main" val="69895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Figure 6 presents a short list of examples of practices that countries are using to define the scopes of their INDCs and prioritise sectors where necessary. The major factors and practices are highlighted in further detail below:</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Assessment of sector impact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major consideration for sector prioritisation is the potential for action in the sector to make a significant climate change mitigation impact. According to the mitigation impact criteria, sectors with the highest emissions, the greatest technical emission reduction potential, the lowest estimated emission reduction costs, and the highest feasibility of implementation, are of key importance for inclusion in INDCs.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are mitigating the challenge of limited capacity by building upon existing and on-going studies, data and processes to perform an assessment of their mitigation potential. Examples for such practices from Chile, Peru and Senegal are given in section 2.2.</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 assessments of the wider economic and social co-benefits of proposed actions are used as a means of making a case for action in some countries. This topic is explored further in section 2.3, with examples of practices from Dominican Republic, and Colombia.</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between mitigation and adaptation goals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effects of climate change are already increasing the vulnerability of all Parties to natural, social and economic disasters, and it is widely understood that Parties will need to adopt measures to adapt to witnessed and anticipated climatic changes. Many of the greatest vulnerabilities exist in systems and sectors where there is also a great potential for climate change mitigation measures. Often, policies designed to modernise practices within the sector will have positive impacts for both emission reductions and climate change adaptation (see literature on </a:t>
            </a:r>
            <a:r>
              <a:rPr lang="en-GB" sz="1200" i="1" kern="1200" dirty="0" smtClean="0">
                <a:solidFill>
                  <a:schemeClr val="tx1"/>
                </a:solidFill>
                <a:effectLst/>
                <a:latin typeface="+mn-lt"/>
                <a:ea typeface="+mn-ea"/>
                <a:cs typeface="+mn-cs"/>
              </a:rPr>
              <a:t>climate smart development</a:t>
            </a:r>
            <a:r>
              <a:rPr lang="en-GB" sz="1200" kern="1200" dirty="0" smtClean="0">
                <a:solidFill>
                  <a:schemeClr val="tx1"/>
                </a:solidFill>
                <a:effectLst/>
                <a:latin typeface="+mn-lt"/>
                <a:ea typeface="+mn-ea"/>
                <a:cs typeface="+mn-cs"/>
              </a:rPr>
              <a:t>). For example, in </a:t>
            </a:r>
            <a:r>
              <a:rPr lang="en-GB" sz="1200" b="1" kern="1200" dirty="0" smtClean="0">
                <a:solidFill>
                  <a:schemeClr val="tx1"/>
                </a:solidFill>
                <a:effectLst/>
                <a:latin typeface="+mn-lt"/>
                <a:ea typeface="+mn-ea"/>
                <a:cs typeface="+mn-cs"/>
              </a:rPr>
              <a:t>Thailand, </a:t>
            </a:r>
            <a:r>
              <a:rPr lang="en-GB" sz="1200" kern="1200" dirty="0" smtClean="0">
                <a:solidFill>
                  <a:schemeClr val="tx1"/>
                </a:solidFill>
                <a:effectLst/>
                <a:latin typeface="+mn-lt"/>
                <a:ea typeface="+mn-ea"/>
                <a:cs typeface="+mn-cs"/>
              </a:rPr>
              <a:t>three priority areas are likely to be identified for adaptation, which all have major synergies with mitigation efforts or capacity to mitigate: 1) conservation agriculture programmes, 2) improved monitoring of forestry stocks and land use, and 3) improved modelling capacities and the development of a national data centre for climate change. In some countries, adaptation considerations related to the specific vulnerabilities of the mitigation measures themselves have been a key factor in the selection of measures. For example, in the </a:t>
            </a:r>
            <a:r>
              <a:rPr lang="en-GB" sz="1200" b="1" kern="1200" dirty="0" smtClean="0">
                <a:solidFill>
                  <a:schemeClr val="tx1"/>
                </a:solidFill>
                <a:effectLst/>
                <a:latin typeface="+mn-lt"/>
                <a:ea typeface="+mn-ea"/>
                <a:cs typeface="+mn-cs"/>
              </a:rPr>
              <a:t>Philippines</a:t>
            </a:r>
            <a:r>
              <a:rPr lang="en-GB" sz="1200" kern="1200" dirty="0" smtClean="0">
                <a:solidFill>
                  <a:schemeClr val="tx1"/>
                </a:solidFill>
                <a:effectLst/>
                <a:latin typeface="+mn-lt"/>
                <a:ea typeface="+mn-ea"/>
                <a:cs typeface="+mn-cs"/>
              </a:rPr>
              <a:t>, the vulnerability of hydro-power electricity capacity to future local climate change impacts has reduced the reliance that the country is willing to place on hydro, and encouraged the Philippines to look to other technologies instead.</a:t>
            </a:r>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with national priorities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Usually, the priorities of national strategic development plans are mainstreamed into the decision making processes for climate change mitigation and adaptation. This ensures that the direction of national strategies is harmonised between ministries, and also provides an additional context within which to build upon efforts to achieve long term goals.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example,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has chosen to develop an INDC based upon renewable energy and industrial energy efficiency; the focus on renewable energy is largely in response to the country’s major priority development goals to increase rates of electrification and reduce the number of households cooking with dirty fuels (</a:t>
            </a:r>
            <a:r>
              <a:rPr lang="en-GB" sz="1200" kern="1200" dirty="0" err="1" smtClean="0">
                <a:solidFill>
                  <a:schemeClr val="tx1"/>
                </a:solidFill>
                <a:effectLst/>
                <a:latin typeface="+mn-lt"/>
                <a:ea typeface="+mn-ea"/>
                <a:cs typeface="+mn-cs"/>
              </a:rPr>
              <a:t>Diagne</a:t>
            </a:r>
            <a:r>
              <a:rPr lang="en-GB" sz="1200" kern="1200" dirty="0" smtClean="0">
                <a:solidFill>
                  <a:schemeClr val="tx1"/>
                </a:solidFill>
                <a:effectLst/>
                <a:latin typeface="+mn-lt"/>
                <a:ea typeface="+mn-ea"/>
                <a:cs typeface="+mn-cs"/>
              </a:rPr>
              <a:t>, 2015). Indeed, many developing countries are expected to place considerable focus on the energy sector for their INDCs, for similar reasons. </a:t>
            </a:r>
          </a:p>
          <a:p>
            <a:r>
              <a:rPr lang="en-GB" sz="1200" b="1" kern="1200" dirty="0" smtClean="0">
                <a:solidFill>
                  <a:schemeClr val="tx1"/>
                </a:solidFill>
                <a:effectLst/>
                <a:latin typeface="+mn-lt"/>
                <a:ea typeface="+mn-ea"/>
                <a:cs typeface="+mn-cs"/>
              </a:rPr>
              <a:t>Uganda</a:t>
            </a:r>
            <a:r>
              <a:rPr lang="en-GB" sz="1200" kern="1200" dirty="0" smtClean="0">
                <a:solidFill>
                  <a:schemeClr val="tx1"/>
                </a:solidFill>
                <a:effectLst/>
                <a:latin typeface="+mn-lt"/>
                <a:ea typeface="+mn-ea"/>
                <a:cs typeface="+mn-cs"/>
              </a:rPr>
              <a:t> is another example of a country, which is developing its INDC largely based upon other national development priorities. The </a:t>
            </a:r>
            <a:r>
              <a:rPr lang="en-GB" sz="1200" i="1" kern="1200" dirty="0" smtClean="0">
                <a:solidFill>
                  <a:schemeClr val="tx1"/>
                </a:solidFill>
                <a:effectLst/>
                <a:latin typeface="+mn-lt"/>
                <a:ea typeface="+mn-ea"/>
                <a:cs typeface="+mn-cs"/>
              </a:rPr>
              <a:t>Uganda Vision 2040</a:t>
            </a:r>
            <a:r>
              <a:rPr lang="en-GB" sz="1200" kern="1200" dirty="0" smtClean="0">
                <a:solidFill>
                  <a:schemeClr val="tx1"/>
                </a:solidFill>
                <a:effectLst/>
                <a:latin typeface="+mn-lt"/>
                <a:ea typeface="+mn-ea"/>
                <a:cs typeface="+mn-cs"/>
              </a:rPr>
              <a:t> strategy (Republic of Uganda, </a:t>
            </a:r>
            <a:r>
              <a:rPr lang="en-GB" sz="1200" kern="1200" dirty="0" err="1"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targets universal access to electricity by 2025 and a reversal in the trend of deforestation. Consequently, the INDC is likely to focus primarily on the energy and forestry sectors, thus consolidating the national development agenda whilst also addressing a major source of emission reduction potential.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alternative approach was mooted by the </a:t>
            </a:r>
            <a:r>
              <a:rPr lang="en-GB" sz="1200" b="1" kern="1200" dirty="0" smtClean="0">
                <a:solidFill>
                  <a:schemeClr val="tx1"/>
                </a:solidFill>
                <a:effectLst/>
                <a:latin typeface="+mn-lt"/>
                <a:ea typeface="+mn-ea"/>
                <a:cs typeface="+mn-cs"/>
              </a:rPr>
              <a:t>Solomon Islands, </a:t>
            </a:r>
            <a:r>
              <a:rPr lang="en-GB" sz="1200" kern="1200" dirty="0" smtClean="0">
                <a:solidFill>
                  <a:schemeClr val="tx1"/>
                </a:solidFill>
                <a:effectLst/>
                <a:latin typeface="+mn-lt"/>
                <a:ea typeface="+mn-ea"/>
                <a:cs typeface="+mn-cs"/>
              </a:rPr>
              <a:t>which is also based primarily on national development targets. The Solomon Islands have indicated that they will develop an INDC that explicitly reflects the Sustainable Development Goals (SDGs), which are still under development.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23</a:t>
            </a:fld>
            <a:endParaRPr lang="en-GB"/>
          </a:p>
        </p:txBody>
      </p:sp>
    </p:spTree>
    <p:extLst>
      <p:ext uri="{BB962C8B-B14F-4D97-AF65-F5344CB8AC3E}">
        <p14:creationId xmlns:p14="http://schemas.microsoft.com/office/powerpoint/2010/main" val="59899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with other national climate change processes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Other on-going climate change processes, such as the development of Low Emissions Development Strategies (LEDS), Nationally Appropriate Mitigation Action (NAMA) proposals and other climate change programmes, may provide a good basis from which to compile and communicate an INDC efficiently, thus considerably reducing the capacity requirements to conduct analyses and develop programmes. In particular, earlier elaborated documents such as National Communications and National GHG Inventories can be used as important databases that offer much of the information needed in the first stage of INDC development.</a:t>
            </a:r>
          </a:p>
          <a:p>
            <a:r>
              <a:rPr lang="en-GB" sz="1200" b="1" kern="1200" dirty="0" smtClean="0">
                <a:solidFill>
                  <a:schemeClr val="tx1"/>
                </a:solidFill>
                <a:effectLst/>
                <a:latin typeface="+mn-lt"/>
                <a:ea typeface="+mn-ea"/>
                <a:cs typeface="+mn-cs"/>
              </a:rPr>
              <a:t>National Communications &amp; National Inventories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National Communications and National Inventories may provide an appropriate starting point for the compilation of an INDC since they include detailed data on national emissions and related aspects. The National Communication is for some countries a form of predecessor for the INDC, in that it represents the only official international communication to the UNFCCC of the country’s climate change action plan; it is useful as a starting point for existing mitigation actions that are currently being planned or implemented in a country and that an INDC can build upon. Both help to identify the sectors and gases that contribute most to national emissions as well as the expected growth in emissions by sector in the future. On this basis, countries can prioritize those sectors and gases that contribute most to the national inventory and select actions that target particularly high-emitting or fast growing sectors and gases. One country that drew particularly on information from the National Communication and National Inventory in its INDC preparation process is Morocco. Based on its National Communication, Morocco determined the conditional and unconditional contributions presented in its INDC. Central insights from the National Communication also served as groundwork for the selection of sectors and gases to be included in the INDC (i.e. coverage of all sectors, including LULUCF, and three gases CO2, CH4 and N20). </a:t>
            </a:r>
          </a:p>
          <a:p>
            <a:r>
              <a:rPr lang="en-GB" sz="1200" b="1" kern="1200" dirty="0" smtClean="0">
                <a:solidFill>
                  <a:schemeClr val="tx1"/>
                </a:solidFill>
                <a:effectLst/>
                <a:latin typeface="+mn-lt"/>
                <a:ea typeface="+mn-ea"/>
                <a:cs typeface="+mn-cs"/>
              </a:rPr>
              <a:t>NAMAs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principle, Nationally Appropriate Mitigation Actions (NAMAs) and INDCs are componential concepts in the sense that NAMAs comprise concrete mitigation actions (typically policies and programmes) that lead up to 2020, whereas INDCs constitute clear commitments for the post-2020 period. However, in practice NAMAs appear to continue to play a role as implementing and/or financing mechanisms beyond 2020, and may constitute specific components to be included within an INDC. Keeping this in mind, NAMAs and INDCs share some characteristics on the basis of which links between the concepts can be identified. Both are nationally driven processes and framed within broader development priorities. Provided that the concept of NAMAs proceeds to play a role after 2020, they might serve as an implementation tool for INDCs helping to achieve the determined mitigation targets and to effectively channel support. Besides, NAMAs can provide information on mitigation potentials, options to achieve emission reductions and other aspects. Also the capacities and institutions (including MRV systems) that have been built and the knowledge that has been acquired in NAMA development can serve as valuable groundwork for the preparation and implementation of INDCs, and also as a potential mechanism to channel support. On the other hand, INDCs can help to build support for NAMAs by offering an overarching target and high-level commitment from the government. By connecting international mitigation ambitions to sectoral action at the national level, INDCs can enhance coordination and transparency of domestic activities and thus offer a framework for NAMA prioritization, allowing countries to look at opportunities across sectors and evaluate them. Finally, the ambitions expressed in INDCs can motivate countries to broaden their NAMA concept and to include not only supported but also domestic actions in order to get recognition for mitigation efforts (ECN, 2015). </a:t>
            </a:r>
          </a:p>
          <a:p>
            <a:r>
              <a:rPr lang="en-GB" sz="1200" kern="1200" dirty="0" smtClean="0">
                <a:solidFill>
                  <a:schemeClr val="tx1"/>
                </a:solidFill>
                <a:effectLst/>
                <a:latin typeface="+mn-lt"/>
                <a:ea typeface="+mn-ea"/>
                <a:cs typeface="+mn-cs"/>
              </a:rPr>
              <a:t>An interesting example in this regard is Thailand. Thailand's INDC is developed based on key lessons learned from Thailand’s NAMAs that are supposed to support the preparation of robust, realistic and achievable contributions to a post-2020 GHG reduction. As is the case with the NAMAs, also the INDC is developed on the basis of GHG reduction targets relative to BAU 2020 emissions and takes as a reference point the base year 2005. It is expected that the institutional framework set up in the NAMA development process provides a basic structure for the preparation and implementation of the INDC. For example, capacity building activities in key sectors are supposed to continue from NAMA programmes and subsequently expand to other relevant sectors.</a:t>
            </a:r>
          </a:p>
          <a:p>
            <a:r>
              <a:rPr lang="en-GB" sz="1200" b="1" kern="1200" dirty="0" smtClean="0">
                <a:solidFill>
                  <a:schemeClr val="tx1"/>
                </a:solidFill>
                <a:effectLst/>
                <a:latin typeface="+mn-lt"/>
                <a:ea typeface="+mn-ea"/>
                <a:cs typeface="+mn-cs"/>
              </a:rPr>
              <a:t>LEDS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Low-emission development strategies (LEDS) provide an overarching economy-wide and long-term framework for action that catalyses sectoral and short-/medium-term action. As is the case with NAMAs, also LEDS and INDCs have connecting points. A LEDS can provide a starting point for INDC preparation as much as an INDC can serve as a foundation for future economy-wide LEDS development. </a:t>
            </a:r>
          </a:p>
          <a:p>
            <a:r>
              <a:rPr lang="en-GB" sz="1200" kern="1200" dirty="0" smtClean="0">
                <a:solidFill>
                  <a:schemeClr val="tx1"/>
                </a:solidFill>
                <a:effectLst/>
                <a:latin typeface="+mn-lt"/>
                <a:ea typeface="+mn-ea"/>
                <a:cs typeface="+mn-cs"/>
              </a:rPr>
              <a:t>An example in this regard is Colombia. The Colombian Low Carbon Development Strategy (</a:t>
            </a:r>
            <a:r>
              <a:rPr lang="en-GB" sz="1200" kern="1200" dirty="0" err="1" smtClean="0">
                <a:solidFill>
                  <a:schemeClr val="tx1"/>
                </a:solidFill>
                <a:effectLst/>
                <a:latin typeface="+mn-lt"/>
                <a:ea typeface="+mn-ea"/>
                <a:cs typeface="+mn-cs"/>
              </a:rPr>
              <a:t>Estrategia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Colombiana</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Desarrollo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Bajo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Carbono</a:t>
            </a:r>
            <a:r>
              <a:rPr lang="en-GB" sz="1200" kern="1200" dirty="0" smtClean="0">
                <a:solidFill>
                  <a:schemeClr val="tx1"/>
                </a:solidFill>
                <a:effectLst/>
                <a:latin typeface="+mn-lt"/>
                <a:ea typeface="+mn-ea"/>
                <a:cs typeface="+mn-cs"/>
              </a:rPr>
              <a:t> – ECDBC for its acronym in Spanish) has been used as the basis for defining the INDC mitigation component. In 2012, the establishment of the ECDBC was accompanied by a number of workshops with sectoral experts as well as high level conferences in order to create scenarios and prepare sectoral action plans that later served as important building blocks in the preparation of the INDC. The INDC preparation process thus draws directly on the ECDBC analysis. At the same time some baseline recalculation and further economic impact analysis may occur that will then feed back into the ECDBC. </a:t>
            </a:r>
          </a:p>
          <a:p>
            <a:r>
              <a:rPr lang="en-GB" sz="1200" kern="1200" dirty="0" smtClean="0">
                <a:solidFill>
                  <a:schemeClr val="tx1"/>
                </a:solidFill>
                <a:effectLst/>
                <a:latin typeface="+mn-lt"/>
                <a:ea typeface="+mn-ea"/>
                <a:cs typeface="+mn-cs"/>
              </a:rPr>
              <a:t>It must be noted that effective LEDS in terms of overarching strategic frameworks that coordinate and guide action to date only exist in a few countries. Many countries may instead choose a more pragmatic approach to establishing the interface between INDCs and NAMAs in the form of sectoral strategies and action plans (Van Tilburg et al., 2015). Irrespective of whether NAMAs and INDCs are integrated buildings blocks of a cross-sectoral LEDS process or are implemented in absence of overarching institutions, coordination is critical and might be supported through international partnerships (LEDS GP, 2015).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CDM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a country is hosting Clean Development Mechanism (CDM) projects, these can also help to identify current efforts that an INDC might build upon, such as currently implemented, adopted or planned mitigation actions and commitments. Experiences from the CDM processes are particularly useful to derive assumptions and methodological approaches including those for estimating and accounting for emissions and, as appropriate, removals. Vietnam, for example, uses data deriving from the CDM  as an input for its INDC at various points. CDM projects that are currently in the pipeline provide important data in particular with regard to the costs of mitigation actions, and thus serve as a foundation to calculate, on the one hand, emission reduction targets that Vietnam intends to achieve on a unilateral basis (unconditional targets) and, on the other hand, targets that the country would resort to additional international funding for (conditional targets).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 both the baseline and the mitigation scenarios of Vietnam’s INDC are based on simplified CDM methodologies.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to National Communications and Inventories, LEDS, NAMAs and CDM activities, other national climate change processes may also interact with the INDC preparation process, such as the Technology Needs Assessment (TNA), which is an important building block for the INDC of Senegal, or initiatives such as the Covenant of Mayors, which has for example provided an important starting point for data in various sectors in Georgia.</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24</a:t>
            </a:fld>
            <a:endParaRPr lang="en-GB"/>
          </a:p>
        </p:txBody>
      </p:sp>
    </p:spTree>
    <p:extLst>
      <p:ext uri="{BB962C8B-B14F-4D97-AF65-F5344CB8AC3E}">
        <p14:creationId xmlns:p14="http://schemas.microsoft.com/office/powerpoint/2010/main" val="225761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Dominican Republic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Dominican Republic the INDC development strongly builds upon multiple national climate change processes that interact with each other. It is a clear example of a case in which the coordination of activities under a common strategy can result in great benefits.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2008, Presidential Decree 601-08 established the National Council for Climate Change and the Clean Development Mechanism (CNCCMDL) with the objective to coordinate national public policies for climate change. The CNCCMDL serves as National Focal Point (NFP) under the UNFCCC for NAMAs, CDM projects, and, recently, the INDC. In 2012, Law No. 01-12 was passed, which covers the country's National Development Strategy (NDS) and establishes a binding commitment to achieve an absolute reduction in GHG emissions of 25% compared to 2010 levels by 2030. Against this broader legal framework, the Dominican Republic's Climate Compatible Development Plan (CCDP) was developed, which serves as the country's LEDS. Within the CCDP, sectoral action plans for those sectors with the largest abatement potential were identified, namely the energy, transport and forestry sector, and a number of so called ‘quick wins’, i.e. cement, solid waste, and tourism. For each sector, specific measures are proposed which will be implemented by drawing on expertise and institutional capabilities that have been built in in the country throughout the development and implementation of CDM projects and NAMA programmes. The CCDP with its sectoral action plans also provides the groundwork for the INDC, which is further informed by data from the preparations for the Dominican Republic’s Third National Communication (TNC) and first Biennial Update Report (BUR). Synergies between the different reporting mechanisms (TNC and BUR) can be used for the finalization of the country’s National Inventory, which can then further support the development of the INDC.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25</a:t>
            </a:fld>
            <a:endParaRPr lang="en-GB"/>
          </a:p>
        </p:txBody>
      </p:sp>
    </p:spTree>
    <p:extLst>
      <p:ext uri="{BB962C8B-B14F-4D97-AF65-F5344CB8AC3E}">
        <p14:creationId xmlns:p14="http://schemas.microsoft.com/office/powerpoint/2010/main" val="3037362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Peru</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Peru presented a draft version of its INDC for public consultation on June 5th; the consultation will continue until July 17th when all comments received will be revised and, based on this, a final version of the INDC will be presented to the UNFCCC no later than August 31st.</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proposed INDC has been developed based on information collected through many climate change related projects since 2003. In particular the INDC considered: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Nationally Appropriate Mitigation Actions (NAMAs) previously developed in the agricultural, forestry, waste and transport sectors</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collected for the first Biennial Update Reports (BUR) presented to the UNFCCC in December 2014</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collected by forest programs and the outcomes of the Forest Investment Program (PIF, for its initials in Spanish)</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Programs that are being planned or implemented for all sectors considered: Energy, transport, industrial processes, agriculture, forestry and waste </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generated during the phase I of the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project (Planning for Climate Change), which assessed long term mitigation scenarios for the country</a:t>
            </a:r>
          </a:p>
          <a:p>
            <a:r>
              <a:rPr lang="en-GB" sz="2400" dirty="0" smtClean="0">
                <a:effectLst/>
              </a:rPr>
              <a:t>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project had particular relevance in terms of generating information regarding the mitigation potential of the country and exploring low carbon development scenarios for the future.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a project led by the Peruvian Government, is part of the MAPS Programme (Mitigation Action Plans &amp; Scenarios), which is a collaboration amongst developing countries (South Africa, Brazil, Chile, Colombia and Peru) to establish the evidence base for long-term transition to robust economies that are both carbon efficient and climate resilient. The MAPS Chile project, for example, was defined by the government as the main input to the INDC that they are currently developing. It played a particularly important role in assessing mitigation actions for the country as well as in developing mitigation scenarios based on those mitigation options.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Based on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and other inputs, the country developed four mitigation scenarios for 2030, using a business as usual (BAU) scenario as reference. The proposed INDC refers to the 3rd scenario developed which includes 58 mitigation actions and projects which represent a 82,2 million TnCO2eq annual reduction by 2030. The previous can also be accounted as a 31% reduction of emissions for 2030 against the BAU scenario. As mentioned above, this proposal is framed in existing climate change national policies and programmes and over 50% of the 58 mitigation actions considered in this scenario are about to start or already being implemented in line with the country’s development goals and the National Strategy for Climate Change (ENCC).</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26</a:t>
            </a:fld>
            <a:endParaRPr lang="en-GB"/>
          </a:p>
        </p:txBody>
      </p:sp>
    </p:spTree>
    <p:extLst>
      <p:ext uri="{BB962C8B-B14F-4D97-AF65-F5344CB8AC3E}">
        <p14:creationId xmlns:p14="http://schemas.microsoft.com/office/powerpoint/2010/main" val="2083763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Countries with previous climate change mitigation targets or policies may find that a process for review of the existing target is a more efficient means of developing the INDC than the re-commencement of an entirely new and separate process: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Indonesia</a:t>
            </a:r>
            <a:r>
              <a:rPr lang="en-US" sz="1200" i="1"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s INDC is </a:t>
            </a:r>
            <a:r>
              <a:rPr lang="en-GB" sz="1200" b="1" i="1" kern="1200" dirty="0" smtClean="0">
                <a:solidFill>
                  <a:schemeClr val="tx1"/>
                </a:solidFill>
                <a:effectLst/>
                <a:latin typeface="+mn-lt"/>
                <a:ea typeface="+mn-ea"/>
                <a:cs typeface="+mn-cs"/>
              </a:rPr>
              <a:t>a by-product</a:t>
            </a:r>
            <a:r>
              <a:rPr lang="en-GB" sz="1200" i="1" kern="1200" dirty="0" smtClean="0">
                <a:solidFill>
                  <a:schemeClr val="tx1"/>
                </a:solidFill>
                <a:effectLst/>
                <a:latin typeface="+mn-lt"/>
                <a:ea typeface="+mn-ea"/>
                <a:cs typeface="+mn-cs"/>
              </a:rPr>
              <a:t> of the Indonesia Mitigation Policy review process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(BAPPENAS, 2015)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Such cases also provide useful examples for countries developing targets for the first time, as an example of the institutional and procedural components that should be built into the INDC in order to ensure its review and revision in the future, in the most efficient manner possible.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case of Indonesia, the existing process came from the 2011 Presidential Regulations for a National Action Plan for the Reduction of Greenhouse Gas Emissions (RAN-GRK). RAN-GRK included many of the components expected from an INDC: at the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of RAN-GRK was an economy wide target for GHG emission reductions by 2020, compared to a BAU scenario. The policy included actions and responsibilities across five ministries, and included a further conditional target based upon international support. Rather than starting a parallel process for the development of the INDC, Indonesia decided instead to embark upon a review and revision process for the RAN-GRK, based upon sophisticated systems analysis modelling. These revisions will lead to an update of the existing national policy, and the relevant parts of this policy will then be communicated as an INDC, which will essentially be a by-product of the existing process.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steps of INDC development in the review and revision process in the case of Indonesia, are as follows:</a:t>
            </a:r>
          </a:p>
          <a:p>
            <a:r>
              <a:rPr lang="en-GB" sz="1200" kern="1200" dirty="0" smtClean="0">
                <a:solidFill>
                  <a:schemeClr val="tx1"/>
                </a:solidFill>
                <a:effectLst/>
                <a:latin typeface="+mn-lt"/>
                <a:ea typeface="+mn-ea"/>
                <a:cs typeface="+mn-cs"/>
              </a:rPr>
              <a:t> </a:t>
            </a:r>
          </a:p>
          <a:p>
            <a:pPr marL="228600" lvl="0" indent="-228600">
              <a:buFont typeface="+mj-lt"/>
              <a:buAutoNum type="arabicPeriod"/>
            </a:pPr>
            <a:r>
              <a:rPr lang="en-GB" sz="1200" kern="1200" dirty="0" smtClean="0">
                <a:solidFill>
                  <a:schemeClr val="tx1"/>
                </a:solidFill>
                <a:effectLst/>
                <a:latin typeface="+mn-lt"/>
                <a:ea typeface="+mn-ea"/>
                <a:cs typeface="+mn-cs"/>
              </a:rPr>
              <a:t>Comprehensive qualitative and quantitative review of the results of policy implementation</a:t>
            </a:r>
          </a:p>
          <a:p>
            <a:pPr marL="228600" lvl="0" indent="-228600">
              <a:buFont typeface="+mj-lt"/>
              <a:buAutoNum type="arabicPeriod"/>
            </a:pPr>
            <a:r>
              <a:rPr lang="en-GB" sz="1200" kern="1200" dirty="0" smtClean="0">
                <a:solidFill>
                  <a:schemeClr val="tx1"/>
                </a:solidFill>
                <a:effectLst/>
                <a:latin typeface="+mn-lt"/>
                <a:ea typeface="+mn-ea"/>
                <a:cs typeface="+mn-cs"/>
              </a:rPr>
              <a:t>Review of new technical information, situational changes, and latest national development priorities</a:t>
            </a:r>
          </a:p>
          <a:p>
            <a:pPr marL="228600" lvl="0" indent="-228600">
              <a:buFont typeface="+mj-lt"/>
              <a:buAutoNum type="arabicPeriod"/>
            </a:pPr>
            <a:r>
              <a:rPr lang="en-GB" sz="1200" kern="1200" dirty="0" smtClean="0">
                <a:solidFill>
                  <a:schemeClr val="tx1"/>
                </a:solidFill>
                <a:effectLst/>
                <a:latin typeface="+mn-lt"/>
                <a:ea typeface="+mn-ea"/>
                <a:cs typeface="+mn-cs"/>
              </a:rPr>
              <a:t>Political process to determine the new policy target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Similar processes have been undertaken or are underway in several countries, including most Annex I countries. The benefits of such a process include:</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Ensuring that the INDC is fully integrated in – or literally, a product of, - ongoing national policy making and national development priorities.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Ensuring that the INDC is set, irreversibly, in national legislation.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Reducing the burden and need to undertake new analysis from scratch.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Roles and responsibilities for policy design, review and implementation are already established and in good working order.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Furthermore, a review process of previous policies is likely to provide better guidance to the development of an INDC than an isolated background baseline study, since it offers: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Experiences and evidence of the implications of policies on the economy and inter-connected sectors.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understanding on the limitations of policy options and scenarios.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tangible platform for dialogue on cross-sectoral interactions with climate change policy.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this way, a comprehensive review process could mitigate a great deal of the uncertainty associated with the less-validated information upon which many countries are developing their INDCs. Such reduced uncertainty can be a driver for increased willingness to increase mitigation ambition, and it can also provide the basis for a more realistic costed implementation plan with private sector investment.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 the benefits of such review and revision processes in mind, countries developing their national mitigation targets and policies for the first time should consider the institutional, infrastructural and procedural requirements that should be set in place during design and implementation to ensure that the INDC leads the way to a long term, sustainable and dynamic policy framework.</a:t>
            </a:r>
          </a:p>
          <a:p>
            <a:r>
              <a:rPr lang="en-GB" sz="1200" kern="1200" dirty="0" smtClean="0">
                <a:solidFill>
                  <a:schemeClr val="tx1"/>
                </a:solidFill>
                <a:effectLst/>
                <a:latin typeface="+mn-lt"/>
                <a:ea typeface="+mn-ea"/>
                <a:cs typeface="+mn-cs"/>
              </a:rPr>
              <a:t>sustainable and dynamic policy framework.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27</a:t>
            </a:fld>
            <a:endParaRPr lang="en-GB"/>
          </a:p>
        </p:txBody>
      </p:sp>
    </p:spTree>
    <p:extLst>
      <p:ext uri="{BB962C8B-B14F-4D97-AF65-F5344CB8AC3E}">
        <p14:creationId xmlns:p14="http://schemas.microsoft.com/office/powerpoint/2010/main" val="97868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Co-benefit assessment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Countries are expected to present contributions that are as ambitious as their national circumstances allow. A key consideration and constraint in this context is the perceived upfront costs associated with transitioning to a low carbon economy, including the gradual depreciation of unsustainable industries which often occupy a central position in a country’s economic and political climate.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However, all too often, climate change mitigation ambition potential is stymied by cost-benefit analyses that neglect to consult a thorough consideration of the latter component – the benefits. Such benefits include reduced dependence on fossil fuel imports and improved energy security, health impacts from air pollution reduction and safer working environments, the generation of sustainable and decent jobs, and the protection of local ecosystem services upon which many local economies are enormously dependant.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 increasing volume of research from recent years demonstrates how a more serious consideration of the co-benefits of climate change mitigation action can bring down the perceived costs considerably, and even generate positive economy-wide returns. For example,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(2015a) found that the INDCs of the US, the EU, and China achieve substantial benefits in terms of cost savings from fossil fuel imports, improved health from reduced air pollution, and the creation of decent green jobs. Moreover, the potential benefits that could be achieved in addition by scaling up the ambition of the INDCs to meet a 2°C compatible pathway, as presented in Figure 11, is many times larger.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assessment of the co-benefits of potential climate change mitigation action has been useful in some countries for two main reasons:</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The potential accrual of co-benefits can help to prioritise sectors and measures to include within the INDC.</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Recognition of both the achieved and potential co-benefits may increase the willingness of decision makers and influential stakeholders to embark on more ambitious climate action strategies.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28</a:t>
            </a:fld>
            <a:endParaRPr lang="en-GB"/>
          </a:p>
        </p:txBody>
      </p:sp>
    </p:spTree>
    <p:extLst>
      <p:ext uri="{BB962C8B-B14F-4D97-AF65-F5344CB8AC3E}">
        <p14:creationId xmlns:p14="http://schemas.microsoft.com/office/powerpoint/2010/main" val="933638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Quantification of non-GHG related benefits in the Dominican Republic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Dominican Republic, an assessment of the co-benefits obtained by individual measures was the major criteria for the determination of the Party’s INDC. Table 3 shows the mitigation potential is just one of the benefits considered in the country’s prioritisation of measures, alongside job creation, economic benefits and other non GHG-related emissions. The table shows the country’s assessment of non-GHG related benefits for the energy and transport sector as an example; other sectors and measures were also quantified. In total, the Dominican Republic reports that the measures selected for their INDC will generate approximately 98,000 new jobs in 2030 and cost savings of around 3 billion USD per year, alongside a number of other non-quantified benefits. The assessment helped the Dominican Republic to select the energy, transport and forestry sectors as the key areas of the INDC, in addition to some “quick-wins” for particularly cost effective and co-benefit lucrative measures in cement, waste and tourism (Alvarez, 2015).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another example, Armenia (like Peru and Mexico) has also highlighted the multiple benefits of its potential climate action to increase the awareness and support of the public, through the country’s innovative media-led public consultation and engagement initiative (see section 3.3).</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29</a:t>
            </a:fld>
            <a:endParaRPr lang="en-GB"/>
          </a:p>
        </p:txBody>
      </p:sp>
    </p:spTree>
    <p:extLst>
      <p:ext uri="{BB962C8B-B14F-4D97-AF65-F5344CB8AC3E}">
        <p14:creationId xmlns:p14="http://schemas.microsoft.com/office/powerpoint/2010/main" val="234507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3</a:t>
            </a:fld>
            <a:endParaRPr lang="en-GB" dirty="0"/>
          </a:p>
        </p:txBody>
      </p:sp>
    </p:spTree>
    <p:extLst>
      <p:ext uri="{BB962C8B-B14F-4D97-AF65-F5344CB8AC3E}">
        <p14:creationId xmlns:p14="http://schemas.microsoft.com/office/powerpoint/2010/main" val="331226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countries</a:t>
            </a:r>
            <a:r>
              <a:rPr lang="en-GB" sz="1200" kern="1200" baseline="0" dirty="0" smtClean="0">
                <a:solidFill>
                  <a:schemeClr val="tx1"/>
                </a:solidFill>
                <a:effectLst/>
                <a:latin typeface="+mn-lt"/>
                <a:ea typeface="+mn-ea"/>
                <a:cs typeface="+mn-cs"/>
              </a:rPr>
              <a:t> have indicated that they wish to present a conditional contribution, based upon specific conditions regarding the availability of international finance, or the level of ambition proposed by other countries. </a:t>
            </a:r>
            <a:r>
              <a:rPr lang="en-GB" sz="1200" kern="1200" dirty="0" smtClean="0">
                <a:solidFill>
                  <a:schemeClr val="tx1"/>
                </a:solidFill>
                <a:effectLst/>
                <a:latin typeface="+mn-lt"/>
                <a:ea typeface="+mn-ea"/>
                <a:cs typeface="+mn-cs"/>
              </a:rPr>
              <a:t>For these countries, a major challenge in determining an INDC is to identify how much should be done unilaterally by the country and how much could be done with the support of the international community. Countries have used their existing strategies and on-going processes to help them determine their unconditional as well as conditional targets. The examples of Ecuador and Morocco show that in general countries tend to use existing policies or measures, or at least those that are currently seriously considered in national processes, to form their unconditional INDC. They also use a number of different ways that build on existing analysis to determine their conditional INDC. The latter also depends on their definition of conditionality.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Ecuador </a:t>
            </a:r>
            <a:r>
              <a:rPr lang="en-GB" sz="1200" kern="1200" dirty="0" smtClean="0">
                <a:solidFill>
                  <a:schemeClr val="tx1"/>
                </a:solidFill>
                <a:effectLst/>
                <a:latin typeface="+mn-lt"/>
                <a:ea typeface="+mn-ea"/>
                <a:cs typeface="+mn-cs"/>
              </a:rPr>
              <a:t>intends to build its unconditional INDC on the basis of a previous analysis undertaken as part of the UNDP </a:t>
            </a:r>
            <a:r>
              <a:rPr lang="en-GB" sz="1200" kern="1200" dirty="0" err="1" smtClean="0">
                <a:solidFill>
                  <a:schemeClr val="tx1"/>
                </a:solidFill>
                <a:effectLst/>
                <a:latin typeface="+mn-lt"/>
                <a:ea typeface="+mn-ea"/>
                <a:cs typeface="+mn-cs"/>
              </a:rPr>
              <a:t>Focam</a:t>
            </a:r>
            <a:r>
              <a:rPr lang="en-GB" sz="1200" kern="1200" dirty="0" smtClean="0">
                <a:solidFill>
                  <a:schemeClr val="tx1"/>
                </a:solidFill>
                <a:effectLst/>
                <a:latin typeface="+mn-lt"/>
                <a:ea typeface="+mn-ea"/>
                <a:cs typeface="+mn-cs"/>
              </a:rPr>
              <a:t> programme. This analysis included three measures: the development of hydro-electric power stations, a programme to introduce induction based cook stoves and an energy efficiency programme in the petroleum sector.  All three measures are currently under planning and Ecuador has decided to implement these unilaterally. For the conditional target they intend to use the currently existing CDM pipeline. This pipeline has the advantage that it includes projects that already have estimates of their emission reductions and associated costs which in turn allows Ecuador to determine its financial needs. Furthermore Ecuador is currently taking a closer look at the forestry sector which it also intends to include in its INDC. With the help of stakeholder consultation Ecuador intends to identify how much it will undertake as part of its unconditional and conditional INDC.</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 The mitigation actions proposed for the INDC were identified for the 3rd </a:t>
            </a:r>
            <a:r>
              <a:rPr lang="en-GB" sz="1200" kern="1200" dirty="0" err="1" smtClean="0">
                <a:solidFill>
                  <a:schemeClr val="tx1"/>
                </a:solidFill>
                <a:effectLst/>
                <a:latin typeface="+mn-lt"/>
                <a:ea typeface="+mn-ea"/>
                <a:cs typeface="+mn-cs"/>
              </a:rPr>
              <a:t>Nationl</a:t>
            </a:r>
            <a:r>
              <a:rPr lang="en-GB" sz="1200" kern="1200" dirty="0" smtClean="0">
                <a:solidFill>
                  <a:schemeClr val="tx1"/>
                </a:solidFill>
                <a:effectLst/>
                <a:latin typeface="+mn-lt"/>
                <a:ea typeface="+mn-ea"/>
                <a:cs typeface="+mn-cs"/>
              </a:rPr>
              <a:t> Communication. An initial brainstorm of possible actions that asked how much the country can deliver in an ideal case identified 54 projects /mitigation actions. These actions were quantified in terms of GHG emission reduction potential. From the 54 actions, 10 advanced actions were selected to constitute the unconditional target, acknowledging that there are still barriers remaining for implementation. The contribution was discussed and validated by the sectoral committees. The conditional INDC comprises all 54 actions. Conditionality in Morocco depends on 2 factors: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that there is a legally binding 2015 agreement, and ii) funding alternatives. A further interesting aspect was that the discussion around the INDC did not only focus on the mitigation potential of the country but also addressed the risks of not being able to comply. The process included meetings of senior decision makers and involved the technical expert teams that support the INDC process. There were six ministries involved.</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30</a:t>
            </a:fld>
            <a:endParaRPr lang="en-GB"/>
          </a:p>
        </p:txBody>
      </p:sp>
    </p:spTree>
    <p:extLst>
      <p:ext uri="{BB962C8B-B14F-4D97-AF65-F5344CB8AC3E}">
        <p14:creationId xmlns:p14="http://schemas.microsoft.com/office/powerpoint/2010/main" val="245456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absence of detailed country examples, we present here a conceptual approach that could be used to identify both the conditional and unconditional pledge is by developing analysis to determine what </a:t>
            </a:r>
            <a:r>
              <a:rPr lang="en-GB" sz="1200" b="1" i="1" kern="1200" dirty="0" smtClean="0">
                <a:solidFill>
                  <a:schemeClr val="tx1"/>
                </a:solidFill>
                <a:effectLst/>
                <a:latin typeface="+mn-lt"/>
                <a:ea typeface="+mn-ea"/>
                <a:cs typeface="+mn-cs"/>
              </a:rPr>
              <a:t>should </a:t>
            </a:r>
            <a:r>
              <a:rPr lang="en-GB" sz="1200" kern="1200" dirty="0" smtClean="0">
                <a:solidFill>
                  <a:schemeClr val="tx1"/>
                </a:solidFill>
                <a:effectLst/>
                <a:latin typeface="+mn-lt"/>
                <a:ea typeface="+mn-ea"/>
                <a:cs typeface="+mn-cs"/>
              </a:rPr>
              <a:t>we do as a country, given our responsibility and capability, and what </a:t>
            </a:r>
            <a:r>
              <a:rPr lang="en-GB" sz="1200" b="1" i="1" kern="1200" dirty="0" smtClean="0">
                <a:solidFill>
                  <a:schemeClr val="tx1"/>
                </a:solidFill>
                <a:effectLst/>
                <a:latin typeface="+mn-lt"/>
                <a:ea typeface="+mn-ea"/>
                <a:cs typeface="+mn-cs"/>
              </a:rPr>
              <a:t>could </a:t>
            </a:r>
            <a:r>
              <a:rPr lang="en-GB" sz="1200" kern="1200" dirty="0" smtClean="0">
                <a:solidFill>
                  <a:schemeClr val="tx1"/>
                </a:solidFill>
                <a:effectLst/>
                <a:latin typeface="+mn-lt"/>
                <a:ea typeface="+mn-ea"/>
                <a:cs typeface="+mn-cs"/>
              </a:rPr>
              <a:t>we do given our national circumstances. There are a number of analysis that can be used to support this analysis. A conceptual best practice way would be to use effort sharing approaches to determine what a “fair” level of emission reduction is for my country and to use mitigation potential calculations: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Effort sharing – A large number of effort sharing principles and approaches exist that reflect different views on what would be “fair”. As a county one could select those from the existing approaches that are regarded most appropriate and determine an effort sharing level on their basis. Laying out transparently what the assumptions are will allow for international scrutiny. Countries who would like to be ambitious could opt for a target that goes beyond its “fair” contribution.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Mitigation potential – Mitigation potential can give an indication of what is possible in a country at a low to reasonable cost. For instance, a country could identify its potential using MACC curves or other methods and group these into “no-regret”, “co-benefits” and “ambitious measures”. The country could then present anything that goes beyond the “fair” contribution and request international finance to reach this target.</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this date, we are not aware of a country having used such an approach. The reason might be that countries face some challenges in reality:</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Determining a “fair” contribution can be a highly controversial and governments feel they need to decide what they consider fair. This could be mitigated if governments decided to use a median of all or a range of approaches.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Both analysis for “fair” contribution and mitigation potential require analysis that is often not readily available. Especially mitigation potential analysis is often either not existing, of limited coverage in scope or outdated.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These two analysis do not allow countries to judge the feasibility to implement the targets.  The use of effort sharing and mitigation potential analysis give no indication as to how the resulting targets can be achieved. Additional analysis would be needed to identify policies and measures that the country could use to implement these.</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Nevertheless, the approach described above has the advantage that the INDC is transparent in that it clearly shows how a country determined its targets and that it can therefore be scrutinized.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31</a:t>
            </a:fld>
            <a:endParaRPr lang="en-GB"/>
          </a:p>
        </p:txBody>
      </p:sp>
    </p:spTree>
    <p:extLst>
      <p:ext uri="{BB962C8B-B14F-4D97-AF65-F5344CB8AC3E}">
        <p14:creationId xmlns:p14="http://schemas.microsoft.com/office/powerpoint/2010/main" val="4133615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is the case for the determination of unconditional and conditional contributions, countries also use a number of different ways for the assessment of equity and ambition. Four central reference points were reported by the countries consulted on this issue: </a:t>
            </a:r>
          </a:p>
          <a:p>
            <a:r>
              <a:rPr lang="en-GB" sz="1200" kern="1200" dirty="0" smtClean="0">
                <a:solidFill>
                  <a:schemeClr val="tx1"/>
                </a:solidFill>
                <a:effectLst/>
                <a:latin typeface="+mn-lt"/>
                <a:ea typeface="+mn-ea"/>
                <a:cs typeface="+mn-cs"/>
              </a:rPr>
              <a:t> </a:t>
            </a:r>
          </a:p>
          <a:p>
            <a:pPr marL="228600" lvl="0" indent="-228600">
              <a:buFont typeface="+mj-lt"/>
              <a:buAutoNum type="arabicPeriod"/>
            </a:pPr>
            <a:r>
              <a:rPr lang="en-GB" sz="1200" kern="1200" dirty="0" smtClean="0">
                <a:solidFill>
                  <a:schemeClr val="tx1"/>
                </a:solidFill>
                <a:effectLst/>
                <a:latin typeface="+mn-lt"/>
                <a:ea typeface="+mn-ea"/>
                <a:cs typeface="+mn-cs"/>
              </a:rPr>
              <a:t>Effort sharing: What is the “fair” share? How much should emissions be reduced?</a:t>
            </a:r>
          </a:p>
          <a:p>
            <a:pPr marL="228600" lvl="0" indent="-228600">
              <a:buFont typeface="+mj-lt"/>
              <a:buAutoNum type="arabicPeriod"/>
            </a:pPr>
            <a:r>
              <a:rPr lang="en-GB" sz="1200" kern="1200" dirty="0" smtClean="0">
                <a:solidFill>
                  <a:schemeClr val="tx1"/>
                </a:solidFill>
                <a:effectLst/>
                <a:latin typeface="+mn-lt"/>
                <a:ea typeface="+mn-ea"/>
                <a:cs typeface="+mn-cs"/>
              </a:rPr>
              <a:t>Potential: How much could emissions be reduced (irrespective of who pays)?</a:t>
            </a:r>
          </a:p>
          <a:p>
            <a:pPr marL="228600" lvl="0" indent="-228600">
              <a:buFont typeface="+mj-lt"/>
              <a:buAutoNum type="arabicPeriod"/>
            </a:pPr>
            <a:r>
              <a:rPr lang="en-GB" sz="1200" kern="1200" dirty="0" smtClean="0">
                <a:solidFill>
                  <a:schemeClr val="tx1"/>
                </a:solidFill>
                <a:effectLst/>
                <a:latin typeface="+mn-lt"/>
                <a:ea typeface="+mn-ea"/>
                <a:cs typeface="+mn-cs"/>
              </a:rPr>
              <a:t>Comparison to benchmarks for decarbonisation indicators: How are other countries developing?</a:t>
            </a:r>
          </a:p>
          <a:p>
            <a:pPr marL="228600" lvl="0" indent="-228600">
              <a:buFont typeface="+mj-lt"/>
              <a:buAutoNum type="arabicPeriod"/>
            </a:pPr>
            <a:r>
              <a:rPr lang="en-GB" sz="1200" kern="1200" dirty="0" smtClean="0">
                <a:solidFill>
                  <a:schemeClr val="tx1"/>
                </a:solidFill>
                <a:effectLst/>
                <a:latin typeface="+mn-lt"/>
                <a:ea typeface="+mn-ea"/>
                <a:cs typeface="+mn-cs"/>
              </a:rPr>
              <a:t>Good practice policy packages: What are other countries doing?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effort sharing: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country pages: www.climateactiontracker.org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Equity Reference Calculator: http://gdrights.org/calculator-about/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fair shares: http://www.climatefairshares.org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potential: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National studies if available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decarbonisation indicators: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Carbon Transparency Initiative from Climate Works (soon to come)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www.climateactiontracker.org (soon to come)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best practice policy package: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UNFCCC best practice tables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Policies proposed in the chapters of the IPCC Fifth Assessment Report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country assessments http://climateactiontracker.org/assets/publications/publications/WP1_MethodologyCountryAssessment_website_2011.pdf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32</a:t>
            </a:fld>
            <a:endParaRPr lang="en-GB"/>
          </a:p>
        </p:txBody>
      </p:sp>
    </p:spTree>
    <p:extLst>
      <p:ext uri="{BB962C8B-B14F-4D97-AF65-F5344CB8AC3E}">
        <p14:creationId xmlns:p14="http://schemas.microsoft.com/office/powerpoint/2010/main" val="99819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COP20 in December 2014, The Lima Call for Climate Action agreed that the information to be provided by Parties communicating their INDCs may include, inter alia, how the Party considers that its INDC is equitable and ambitious, in light of its national circumstances. In principle, whether a contribution is equitable and ambitious can be determined either multilaterally (on the basis of agreed criteria and indicators) or by each country for itself (on the basis of what a country thinks is equitable and ambitious). To date, no universally accepted criteria and indicators have been defined against which a multilateral assessment of equity and ambition could be made. Still, even though the INDCs submitted by July 2015 have limited information on equity and ambition, they permit conclusions about a small number of basic indicators: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Alignment with IPCC trajectories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Alignment with the country’s own long term target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Deviation from the trend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Per capita emissions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Contribution to world total emissions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Emission reductions per GDP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Peak year</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Switzerland</a:t>
            </a:r>
            <a:r>
              <a:rPr lang="en-GB" sz="1200" kern="1200" dirty="0" smtClean="0">
                <a:solidFill>
                  <a:schemeClr val="tx1"/>
                </a:solidFill>
                <a:effectLst/>
                <a:latin typeface="+mn-lt"/>
                <a:ea typeface="+mn-ea"/>
                <a:cs typeface="+mn-cs"/>
              </a:rPr>
              <a:t> mentions responsibility, capability and potential as criteria, but does not provide quantitative evaluation (except that its contribution to global emissions is low, 0.1%)</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EU</a:t>
            </a:r>
            <a:r>
              <a:rPr lang="en-GB" sz="1200" kern="1200" dirty="0" smtClean="0">
                <a:solidFill>
                  <a:schemeClr val="tx1"/>
                </a:solidFill>
                <a:effectLst/>
                <a:latin typeface="+mn-lt"/>
                <a:ea typeface="+mn-ea"/>
                <a:cs typeface="+mn-cs"/>
              </a:rPr>
              <a:t> states that the INDC is consistent with its 2050 target and halving global emissions by 2050, without further specifying why.  It states its per capita emissions (12 tCO2e/cap in 1990, 9 in 2012 and 6 in 2030) and states that its emissions peaked in 1979.</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Norway</a:t>
            </a:r>
            <a:r>
              <a:rPr lang="en-GB" sz="1200" kern="1200" dirty="0" smtClean="0">
                <a:solidFill>
                  <a:schemeClr val="tx1"/>
                </a:solidFill>
                <a:effectLst/>
                <a:latin typeface="+mn-lt"/>
                <a:ea typeface="+mn-ea"/>
                <a:cs typeface="+mn-cs"/>
              </a:rPr>
              <a:t> states that the INDC is in line with global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pathways towards 2050 that correspond to keeping global warming below 2</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without further specifying why. It quotes IPCC WGIII, table 6.4 to state the INDC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is at the high end of emission reductions that should be implemented by OECD-countries, given a global cost-effective, regional distribution of emission reduction targets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Mexico</a:t>
            </a:r>
            <a:r>
              <a:rPr lang="en-GB" sz="1200" kern="1200" dirty="0" smtClean="0">
                <a:solidFill>
                  <a:schemeClr val="tx1"/>
                </a:solidFill>
                <a:effectLst/>
                <a:latin typeface="+mn-lt"/>
                <a:ea typeface="+mn-ea"/>
                <a:cs typeface="+mn-cs"/>
              </a:rPr>
              <a:t> refers to its responsibility (1.4% of global emissions) and per capita emissions (5.9 tCO2e/cap) and states that efforts are ambitious because they are more stringent than before.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USA</a:t>
            </a:r>
            <a:r>
              <a:rPr lang="en-GB" sz="1200" kern="1200" dirty="0" smtClean="0">
                <a:solidFill>
                  <a:schemeClr val="tx1"/>
                </a:solidFill>
                <a:effectLst/>
                <a:latin typeface="+mn-lt"/>
                <a:ea typeface="+mn-ea"/>
                <a:cs typeface="+mn-cs"/>
              </a:rPr>
              <a:t> states that actions are ambitions because they are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 substantial acceleration of the current pace of greenhouse gas emission reductions.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target is consistent with a straight line emission reduction pathway from 2020 to deep, economy-wide emission reductions of 80% or more by 2050</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Gabon</a:t>
            </a:r>
            <a:r>
              <a:rPr lang="en-GB" sz="1200" kern="1200" dirty="0" smtClean="0">
                <a:solidFill>
                  <a:schemeClr val="tx1"/>
                </a:solidFill>
                <a:effectLst/>
                <a:latin typeface="+mn-lt"/>
                <a:ea typeface="+mn-ea"/>
                <a:cs typeface="+mn-cs"/>
              </a:rPr>
              <a:t> provides no information on ambition.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Russia</a:t>
            </a:r>
            <a:r>
              <a:rPr lang="en-GB" sz="1200" kern="1200" dirty="0" smtClean="0">
                <a:solidFill>
                  <a:schemeClr val="tx1"/>
                </a:solidFill>
                <a:effectLst/>
                <a:latin typeface="+mn-lt"/>
                <a:ea typeface="+mn-ea"/>
                <a:cs typeface="+mn-cs"/>
              </a:rPr>
              <a:t> states that the emissions per GDP declined.</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Liechtenstein</a:t>
            </a:r>
            <a:r>
              <a:rPr lang="en-GB" sz="1200" kern="1200" dirty="0" smtClean="0">
                <a:solidFill>
                  <a:schemeClr val="tx1"/>
                </a:solidFill>
                <a:effectLst/>
                <a:latin typeface="+mn-lt"/>
                <a:ea typeface="+mn-ea"/>
                <a:cs typeface="+mn-cs"/>
              </a:rPr>
              <a:t> refers to its responsibility that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total emissions count up to 0.0073% of the global total emissions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and states that per capita emissions are 6.1 tCO2e today and at 3.6 tCO2e under the INDC in 2030.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Moreover the reduction path is well in line with the respective recommendations made by the IPCC in 2014.</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Andorra</a:t>
            </a:r>
            <a:r>
              <a:rPr lang="en-GB" sz="1200" kern="1200" dirty="0" smtClean="0">
                <a:solidFill>
                  <a:schemeClr val="tx1"/>
                </a:solidFill>
                <a:effectLst/>
                <a:latin typeface="+mn-lt"/>
                <a:ea typeface="+mn-ea"/>
                <a:cs typeface="+mn-cs"/>
              </a:rPr>
              <a:t> refers to its small contribution of 0,00112% to global total emissions and states that its pathway is in line with IPCC pathways.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Canada</a:t>
            </a:r>
            <a:r>
              <a:rPr lang="en-GB" sz="1200" kern="1200" dirty="0" smtClean="0">
                <a:solidFill>
                  <a:schemeClr val="tx1"/>
                </a:solidFill>
                <a:effectLst/>
                <a:latin typeface="+mn-lt"/>
                <a:ea typeface="+mn-ea"/>
                <a:cs typeface="+mn-cs"/>
              </a:rPr>
              <a:t> states that it is ambitious because it is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 substantial reduction from Canada’s business-as-usual emissions”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refers to the fact that it proposes for the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first time, a formal commitment to limit the growth of its GHG emissions, despite having only emitted 0.2% of global GHG emissions in 2010.</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Per capita emissions: 3.1 tCO2e/cap in 2029 under the conditional INDC and the GHG intensity improves. It states that it must focus primarily on minimizing the risks of climate change impacts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Ethiopia</a:t>
            </a:r>
            <a:r>
              <a:rPr lang="en-GB" sz="1200" kern="1200" dirty="0" smtClean="0">
                <a:solidFill>
                  <a:schemeClr val="tx1"/>
                </a:solidFill>
                <a:effectLst/>
                <a:latin typeface="+mn-lt"/>
                <a:ea typeface="+mn-ea"/>
                <a:cs typeface="+mn-cs"/>
              </a:rPr>
              <a:t> states that it is an LDC. Per capita emissions are at 1.8 tCO2e, reduced to 1.1 tCO2 by 2030.</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have also forwarded proposals on the common assessment of equity and ambition. South Africa and the African Group have suggested that contributions should be assessed against a principle-based equity reference framework, which would require the negotiation of common indicators of responsibilities, capabilities, development, and adaptive capacity. Brazil, instead, calls on the IPCC to develop a reference methodology on historical responsibilities, which should guide mitigation contributions (the Group of 77 and China endorsed Brazil’s proposal; however, many Annex I Parties opposed it). The EU suggested a less prescriptive approach which highlights the responsibility of each Party to outline how its proposed commitment represents an appropriate contribution and which criteria and indicators the country wants to use in order to develop its proposed commitment (Van </a:t>
            </a:r>
            <a:r>
              <a:rPr lang="en-GB" sz="1200" kern="1200" dirty="0" err="1" smtClean="0">
                <a:solidFill>
                  <a:schemeClr val="tx1"/>
                </a:solidFill>
                <a:effectLst/>
                <a:latin typeface="+mn-lt"/>
                <a:ea typeface="+mn-ea"/>
                <a:cs typeface="+mn-cs"/>
              </a:rPr>
              <a:t>Asselt</a:t>
            </a:r>
            <a:r>
              <a:rPr lang="en-GB" sz="1200" kern="1200" dirty="0" smtClean="0">
                <a:solidFill>
                  <a:schemeClr val="tx1"/>
                </a:solidFill>
                <a:effectLst/>
                <a:latin typeface="+mn-lt"/>
                <a:ea typeface="+mn-ea"/>
                <a:cs typeface="+mn-cs"/>
              </a:rPr>
              <a:t> et al., 2015).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Van </a:t>
            </a:r>
            <a:r>
              <a:rPr lang="en-GB" sz="1200" kern="1200" dirty="0" err="1" smtClean="0">
                <a:solidFill>
                  <a:schemeClr val="tx1"/>
                </a:solidFill>
                <a:effectLst/>
                <a:latin typeface="+mn-lt"/>
                <a:ea typeface="+mn-ea"/>
                <a:cs typeface="+mn-cs"/>
              </a:rPr>
              <a:t>Asselt</a:t>
            </a:r>
            <a:r>
              <a:rPr lang="en-GB" sz="1200" kern="1200" dirty="0" smtClean="0">
                <a:solidFill>
                  <a:schemeClr val="tx1"/>
                </a:solidFill>
                <a:effectLst/>
                <a:latin typeface="+mn-lt"/>
                <a:ea typeface="+mn-ea"/>
                <a:cs typeface="+mn-cs"/>
              </a:rPr>
              <a:t>, H., </a:t>
            </a:r>
            <a:r>
              <a:rPr lang="en-GB" sz="1200" kern="1200" dirty="0" err="1" smtClean="0">
                <a:solidFill>
                  <a:schemeClr val="tx1"/>
                </a:solidFill>
                <a:effectLst/>
                <a:latin typeface="+mn-lt"/>
                <a:ea typeface="+mn-ea"/>
                <a:cs typeface="+mn-cs"/>
              </a:rPr>
              <a:t>Saelen</a:t>
            </a:r>
            <a:r>
              <a:rPr lang="en-GB" sz="1200" kern="1200" dirty="0" smtClean="0">
                <a:solidFill>
                  <a:schemeClr val="tx1"/>
                </a:solidFill>
                <a:effectLst/>
                <a:latin typeface="+mn-lt"/>
                <a:ea typeface="+mn-ea"/>
                <a:cs typeface="+mn-cs"/>
              </a:rPr>
              <a:t>, H. and </a:t>
            </a:r>
            <a:r>
              <a:rPr lang="en-GB" sz="1200" kern="1200" dirty="0" err="1" smtClean="0">
                <a:solidFill>
                  <a:schemeClr val="tx1"/>
                </a:solidFill>
                <a:effectLst/>
                <a:latin typeface="+mn-lt"/>
                <a:ea typeface="+mn-ea"/>
                <a:cs typeface="+mn-cs"/>
              </a:rPr>
              <a:t>Pauw</a:t>
            </a:r>
            <a:r>
              <a:rPr lang="en-GB" sz="1200" kern="1200" dirty="0" smtClean="0">
                <a:solidFill>
                  <a:schemeClr val="tx1"/>
                </a:solidFill>
                <a:effectLst/>
                <a:latin typeface="+mn-lt"/>
                <a:ea typeface="+mn-ea"/>
                <a:cs typeface="+mn-cs"/>
              </a:rPr>
              <a:t>, P. (2015) Assessment and Review under a 2015 Climate Change Agreement, Nordic Council of Ministers 2015. Available via: </a:t>
            </a:r>
            <a:r>
              <a:rPr lang="en-GB" sz="1200" u="sng" kern="1200" dirty="0" smtClean="0">
                <a:solidFill>
                  <a:schemeClr val="tx1"/>
                </a:solidFill>
                <a:effectLst/>
                <a:latin typeface="+mn-lt"/>
                <a:ea typeface="+mn-ea"/>
                <a:cs typeface="+mn-cs"/>
                <a:hlinkClick r:id="rId3"/>
              </a:rPr>
              <a:t>http://norden.diva-portal.org/smash/get/diva2:797336/FULLTEXT01.pdf</a:t>
            </a:r>
            <a:r>
              <a:rPr lang="en-GB" sz="1200" kern="1200" dirty="0" smtClean="0">
                <a:solidFill>
                  <a:schemeClr val="tx1"/>
                </a:solidFill>
                <a:effectLst/>
                <a:latin typeface="+mn-lt"/>
                <a:ea typeface="+mn-ea"/>
                <a:cs typeface="+mn-cs"/>
              </a:rPr>
              <a:t> (accessed: 15 July 2014).</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33</a:t>
            </a:fld>
            <a:endParaRPr lang="en-GB"/>
          </a:p>
        </p:txBody>
      </p:sp>
    </p:spTree>
    <p:extLst>
      <p:ext uri="{BB962C8B-B14F-4D97-AF65-F5344CB8AC3E}">
        <p14:creationId xmlns:p14="http://schemas.microsoft.com/office/powerpoint/2010/main" val="99819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MAPS programme (carried </a:t>
            </a:r>
            <a:r>
              <a:rPr lang="en-US" sz="1200" kern="1200" dirty="0" smtClean="0">
                <a:solidFill>
                  <a:schemeClr val="tx1"/>
                </a:solidFill>
                <a:effectLst/>
                <a:latin typeface="+mn-lt"/>
                <a:ea typeface="+mn-ea"/>
                <a:cs typeface="+mn-cs"/>
              </a:rPr>
              <a:t>out in four Latin American countries) grew </a:t>
            </a:r>
            <a:r>
              <a:rPr lang="en-GB" sz="1200" kern="1200" dirty="0" smtClean="0">
                <a:solidFill>
                  <a:schemeClr val="tx1"/>
                </a:solidFill>
                <a:effectLst/>
                <a:latin typeface="+mn-lt"/>
                <a:ea typeface="+mn-ea"/>
                <a:cs typeface="+mn-cs"/>
              </a:rPr>
              <a:t>out of the experience of developing Long Term Mitigation Scenarios (LTMS) in South Africa between 2005 and 2008. For the MAPS countries, the MAPS process has been the main input for designing the INDC. The MAPS methodology includes the development of two reference scenarios: a Business as Usual (BAU) scenario and a Required by Science (RBS) scenario. Between these two, a range of mitigation scenarios for each country can be found. </a:t>
            </a:r>
            <a:r>
              <a:rPr lang="en-US" sz="1200" kern="1200" dirty="0" smtClean="0">
                <a:solidFill>
                  <a:schemeClr val="tx1"/>
                </a:solidFill>
                <a:effectLst/>
                <a:latin typeface="+mn-lt"/>
                <a:ea typeface="+mn-ea"/>
                <a:cs typeface="+mn-cs"/>
              </a:rPr>
              <a:t>The RBS scenario is determined based on a climatic objective, unlike other scenarios considering economical drivers, the RBS sets a limit to global emissions to avoid a 2°C increase in temperature and distributes those emissions among the countries. The limit of the emissions is set based on the Assessment Reports of the IPCC and the Emissions Gap Report. The “</a:t>
            </a:r>
            <a:r>
              <a:rPr lang="en-GB" sz="1200" kern="1200" dirty="0" smtClean="0">
                <a:solidFill>
                  <a:schemeClr val="tx1"/>
                </a:solidFill>
                <a:effectLst/>
                <a:latin typeface="+mn-lt"/>
                <a:ea typeface="+mn-ea"/>
                <a:cs typeface="+mn-cs"/>
              </a:rPr>
              <a:t>common but differentiated convergence” </a:t>
            </a:r>
            <a:r>
              <a:rPr lang="en-US" sz="1200" kern="1200" dirty="0" smtClean="0">
                <a:solidFill>
                  <a:schemeClr val="tx1"/>
                </a:solidFill>
                <a:effectLst/>
                <a:latin typeface="+mn-lt"/>
                <a:ea typeface="+mn-ea"/>
                <a:cs typeface="+mn-cs"/>
              </a:rPr>
              <a:t>criteria can be applied for the emissions distribution among all countries.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Initially, the RBS scenario was mostly seen as a reference scenario of what </a:t>
            </a:r>
            <a:r>
              <a:rPr lang="en-US" sz="1200" i="1"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ideally be done is possible, and to estimate the gap between the BAU and the RBS scenarios. After developing the country´s mitigation scenarios, for example in the Peruvian case, the RBS was used to motivate stakeholders to aim for a more ambitious mitigation scenario, one that is closer to the RBS line. For other MAPS countries, such as Chile, during the INDC preparation, the RBS in combination with other tools is used </a:t>
            </a:r>
            <a:r>
              <a:rPr lang="en-GB" sz="1200" kern="1200" dirty="0" smtClean="0">
                <a:solidFill>
                  <a:schemeClr val="tx1"/>
                </a:solidFill>
                <a:effectLst/>
                <a:latin typeface="+mn-lt"/>
                <a:ea typeface="+mn-ea"/>
                <a:cs typeface="+mn-cs"/>
              </a:rPr>
              <a:t>to argue equity and ambition of the country</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contribution. Additionally, this scenario </a:t>
            </a:r>
            <a:r>
              <a:rPr lang="en-US" sz="1200" kern="1200" dirty="0" smtClean="0">
                <a:solidFill>
                  <a:schemeClr val="tx1"/>
                </a:solidFill>
                <a:effectLst/>
                <a:latin typeface="+mn-lt"/>
                <a:ea typeface="+mn-ea"/>
                <a:cs typeface="+mn-cs"/>
              </a:rPr>
              <a:t>is being used in the final stages of the INDC process as a validation step, and this could potentially nudge the INDC a bit further.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34</a:t>
            </a:fld>
            <a:endParaRPr lang="en-GB"/>
          </a:p>
        </p:txBody>
      </p:sp>
    </p:spTree>
    <p:extLst>
      <p:ext uri="{BB962C8B-B14F-4D97-AF65-F5344CB8AC3E}">
        <p14:creationId xmlns:p14="http://schemas.microsoft.com/office/powerpoint/2010/main" val="155643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35</a:t>
            </a:fld>
            <a:endParaRPr lang="en-GB"/>
          </a:p>
        </p:txBody>
      </p:sp>
    </p:spTree>
    <p:extLst>
      <p:ext uri="{BB962C8B-B14F-4D97-AF65-F5344CB8AC3E}">
        <p14:creationId xmlns:p14="http://schemas.microsoft.com/office/powerpoint/2010/main" val="1241285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research and insight indicates that mandates to begin preparations for INDCs came in most cases from one of two sources: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Head of State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Minister of the ministry within which the UNFCCC focal point sits</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each scenario, positive and negative aspects can be observed. Where the head of state mandated the preparation of the INDC, wider engagement of governmental and non-governmental stakeholders was ensured, and political sign-off processes were particularly clear. However, mandates for INDC preparation originate in most countries from line ministries, sometimes without detailed consultation with other high-level governmental stakeholders.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analysis as shown in Figure 12 indicates that towards the beginning on the INDC preparation process, only a quarter of countries expected to require sign-off from parliament or the head of state, whilst many more countries expected that Ministry level sign-off would suffice. In many cases, this appears to have been an underestimation of the sign-off process; many of the countries that indicated they would require sign-off from a Minister are currently revising their submission timelines, in light of unforeseen political processes such as the need for parliamentary approval. This is reflected in the slight delays observed in the submission of INDCs compared to forecasts made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 March, which were based upon country-reported timelines; closer inspection shows that many countries have typically spent longer in the “Political process” phase than they may have anticipated.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insight provides a useful lesson for future rounds of international climate change mitigation communications: countries where engagement of the highest level of governance took place at an early stage have typically enjoyed more support and more reliable timelines. However, in some countries, such a level of governmental oversight can provide a hindrance in terms of bureaucratising the process, or over-politicising the process ahead of the technical analysis. The ideal approach depends on individual country circumstances, but experiences with this round of INDC preparations will afford all countries a better idea of the process requirements for the future.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36</a:t>
            </a:fld>
            <a:endParaRPr lang="en-GB"/>
          </a:p>
        </p:txBody>
      </p:sp>
    </p:spTree>
    <p:extLst>
      <p:ext uri="{BB962C8B-B14F-4D97-AF65-F5344CB8AC3E}">
        <p14:creationId xmlns:p14="http://schemas.microsoft.com/office/powerpoint/2010/main" val="2177232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Sufficient inter-ministerial engagement has long been a major barrier to the planning and implementation of climate change related strategies in many countries. Often, governmental stakeholders in departments not traditionally involved in the climate change discourse lack a thorough understanding of the science of climate change and its implications for national adaptation and mitigation policy. The synergies between climate change strategy and national development priorities in all sectors of the economy are also often overlooked, and as such, potential quick-wins for climate change mitigation and adaptation are often omitted from sectoral policies. Moreover, since it requires interventions in various sectors, the implementation of climate change policy cannot be executed without the full comprehension and engagement of these decision makers across various spheres of governance. As such, many countries have found it difficult to move beyond planning for climate change and into implementation.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Establishing an inter-ministerial framework for the INDC process is essential to ensuring that INDCs are realistic and achievable, in terms of buy-in and the creation of a sense of common responsibility. It is also of key importance at the stage of preparation, as a means of collecting useful data, information and insights from all spheres of governance, which are key for the design of an INDC that follows the priorities of national development strategy as closely as possible.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tackle this issue, many countries have established inter-ministerial steering committees to share responsibility and oversight for the preparation of the INDC. For example,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an inter-ministerial committee holds ultimate responsibility for the INDC preparation, whilst the Department for Climate Change is responsible for the provision of technical support to this committee. Key responsibilities along the process are assigned to different ministries, in order to secure their buy-in and engagement. In many countries, the INDC process was able to adopt existing inter-ministerial committee structures engaged in other climate change processes. This is the case, for example, in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where an inter-ministerial steering committee was established for the development of the countries Technical Needs Assessment (TNA). A major benefit of adopting an existing governance structure in this way is that all stakeholders are already fully informed about their role; in the case of Senegal it also meant that analysis and outcomes from the TNA could be seamlessly integrated into the process of INDC design.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Armeni</a:t>
            </a:r>
            <a:r>
              <a:rPr lang="en-GB" sz="1200" kern="1200" dirty="0" smtClean="0">
                <a:solidFill>
                  <a:schemeClr val="tx1"/>
                </a:solidFill>
                <a:effectLst/>
                <a:latin typeface="+mn-lt"/>
                <a:ea typeface="+mn-ea"/>
                <a:cs typeface="+mn-cs"/>
              </a:rPr>
              <a:t>a has taken several measures to ensure successful inter-ministerial cooperation. Various ministries have become more engaged with climate change issues in recent years, owing to other ongoing climate related programmes such as the Covenant of Mayors programme in which national and local governmental stakeholders from several sectors have developed low emissions strategies for urban areas. For the INDC, the inter-ministerial steering committee established under the Third National Communication process was adopted, and responsibility was co-assigned to three major ministries in order to secure buy-in and support to the process. Furthermore, deputy ministers from several key ministries attended an intensive 2-day seminar to develop a more thorough understanding of the upcoming INDC process and how it relates to the work of each ministry. These measures, along with the regular participation of various deputy ministers in roundtable interviews for public consultation (see section 3.3) have ensured that various governmental stakeholders are informed and engaged.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37</a:t>
            </a:fld>
            <a:endParaRPr lang="en-GB"/>
          </a:p>
        </p:txBody>
      </p:sp>
    </p:spTree>
    <p:extLst>
      <p:ext uri="{BB962C8B-B14F-4D97-AF65-F5344CB8AC3E}">
        <p14:creationId xmlns:p14="http://schemas.microsoft.com/office/powerpoint/2010/main" val="325796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Why to engage stakeholders?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Stakeholder consultation is an important part of any policy planning process, including INDCs, for several reasons. Engaging stakeholders helps to secure broad level buy-in and public support for policies, it ensures embeddedness of resulting decisions in the national context and it enables decision makers to harness useful, often very sector or industry specific, expertise and information which is needed to define effective approaches and policy responses. As in the case of Singapore, the consultation of stakeholders generated new ideas and opened skills sets not previously available to government.  Lastly, consulting stakeholders throughout the planning process mobilises those actors required to ensure the effective implementation of activities resulting from the INDC including public awareness building which was a focus of consultations in Armenia.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most countries stakeholder consultation has become a firm element of (climate) policy planning and experiences from, for example, LEDS or NAMA processes, are transferred to the INDC development process. The processes are broadly similar, however, the comprehensiveness of the INDC, the time constraints and expected formality of the outcome present particular challenges for INDC consultation.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Who to involve?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first questions that arises when starting a stakeholder engagement process is who to involve. For INDCs, typically a broad range of stakeholders from government civil society, academia and the private sector are included in the consultations.  For example Armenia embarked on a broad consultation approach which was also targeted at the general public in order to increase awareness and public buy-in. Depending on the structure (and size) of the country, often also consultations take place at the regional as well as municipal level. For example, in Uganda and Kenya consultations at the regional government level is an important part of the process, reflecting the decentralised nature of government and important role of local decision makers in these countries. In other countries, the focus was on specific stakeholder groups, for example, the private sector in Singapore.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How to manage the process?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Stakeholder engagement requires careful planning. Timing of inputs for the INDC consultation is critical given the overall time constraints in the process. Stakeholders may be consulted bilaterally which ensures targeted discussions and inputs, through multilateral workshops and events which helps to improve the understanding of stakeholders of the complexities and exchange potentially different viewpoints, as well as through written input, for example using online tools. Norway, for example, applied a novel approach by holding a one day „speed dating session“ with stakeholders.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critical to manage expectations of stakeholders in order to avoid disappointment. Those conducting the process need to be transparent about the degree of involvement and influence of different stakeholders and how inputs are used in the decision process.  For example, stakeholders may be involved in specific parts of the INDC process (for example, prioritisation and scope of the INDC as is the case in Uganda and Senegal); to provide particular inputs and ideas related to measures and implementation (e.g. Singapore) or more broadly to share information and raise awareness of the process overall (e.g. Armenia). Consultation objectives and approaches may also be combined to maximise benefits of engagement.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38</a:t>
            </a:fld>
            <a:endParaRPr lang="en-GB"/>
          </a:p>
        </p:txBody>
      </p:sp>
    </p:spTree>
    <p:extLst>
      <p:ext uri="{BB962C8B-B14F-4D97-AF65-F5344CB8AC3E}">
        <p14:creationId xmlns:p14="http://schemas.microsoft.com/office/powerpoint/2010/main" val="1744358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Consultation processes are country specific and will depend on a variety of factors, including the size of the country, the structure of government as well as the culture of communication. For example, the use of online consultation tools is more appropriate for technologically advanced countries, in others direct, personal communication is essential. More devolved government structures require the involvement of local and regional decision makers, in other countries a centralised approach is more feasible. Also the scope of the INDC, the sectors and envisaged measures may require a higher degree of involvement of certain stakeholder groups, e.g. rural communities or the private sector.</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case of Singapore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consultation process in Singapore comprised an online platform for public feedback as well as a series of dialogue sessions. The online platform was available for a period of over 10 weeks to seek inputs and suggestions on sector specific opportunities and measures. The dialogues were co-organised with key stakeholder groups, mainly business associations as a reflection of Singapore‘s green growth aspirations, and focussed on the following:</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business knowledge sharing of best practices, and/ or their experiences with government schemes, to serve as inputs for future reviews;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exchanges of views on opportunities and challenges for emission reductions, and sub-sectoral perspectives;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sharing of studies, pilots or initiatives.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exchanges proved useful not only as inputs to government policy planning but also for peer to peer learning within and across sectors by show casing successful examples of energy efficiency measures (for example, green freight) and deployment of renewable energy technology (for example, building integrated solar PV). </a:t>
            </a:r>
          </a:p>
          <a:p>
            <a:r>
              <a:rPr lang="en-GB" sz="1200" kern="1200" dirty="0" smtClean="0">
                <a:solidFill>
                  <a:schemeClr val="tx1"/>
                </a:solidFill>
                <a:effectLst/>
                <a:latin typeface="+mn-lt"/>
                <a:ea typeface="+mn-ea"/>
                <a:cs typeface="+mn-cs"/>
              </a:rPr>
              <a:t>The diversity of different viewpoints (for example, a debate on more or less stringent government regulation) allowed the government as well as participating stakeholders to have a more holistic picture of different concerns. Better understanding of the different views will help to calibrate policy formulation and to inform current and future pilot programmes, policies and measures. It also signalled the need for deeper consultation on specific implementation options.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consultations provided the government with new ideas and inputs on specific mitigation measures and opportunities and provided specific feedback on how current or planned policies and initiatives can be improved.  Conversations and discussions between stakeholders that had differing opinions balanced different viewpoints.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case of Armenia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Armenia followed an innovative approach to public consultation by employing the NGO media outlet </a:t>
            </a:r>
            <a:r>
              <a:rPr lang="en-GB" sz="1200" kern="1200" dirty="0" err="1" smtClean="0">
                <a:solidFill>
                  <a:schemeClr val="tx1"/>
                </a:solidFill>
                <a:effectLst/>
                <a:latin typeface="+mn-lt"/>
                <a:ea typeface="+mn-ea"/>
                <a:cs typeface="+mn-cs"/>
              </a:rPr>
              <a:t>Ecoluz</a:t>
            </a:r>
            <a:r>
              <a:rPr lang="en-GB" sz="1200" kern="1200" dirty="0" smtClean="0">
                <a:solidFill>
                  <a:schemeClr val="tx1"/>
                </a:solidFill>
                <a:effectLst/>
                <a:latin typeface="+mn-lt"/>
                <a:ea typeface="+mn-ea"/>
                <a:cs typeface="+mn-cs"/>
              </a:rPr>
              <a:t> to undertake broad public outreach. The initiative forms part of a longer term public awareness strategy on climate change.  Based on a briefing by the Ministry of Environment on the key themes and general content of the INDC, </a:t>
            </a:r>
            <a:r>
              <a:rPr lang="en-GB" sz="1200" kern="1200" dirty="0" err="1" smtClean="0">
                <a:solidFill>
                  <a:schemeClr val="tx1"/>
                </a:solidFill>
                <a:effectLst/>
                <a:latin typeface="+mn-lt"/>
                <a:ea typeface="+mn-ea"/>
                <a:cs typeface="+mn-cs"/>
              </a:rPr>
              <a:t>Ecoluz</a:t>
            </a:r>
            <a:r>
              <a:rPr lang="en-GB" sz="1200" kern="1200" dirty="0" smtClean="0">
                <a:solidFill>
                  <a:schemeClr val="tx1"/>
                </a:solidFill>
                <a:effectLst/>
                <a:latin typeface="+mn-lt"/>
                <a:ea typeface="+mn-ea"/>
                <a:cs typeface="+mn-cs"/>
              </a:rPr>
              <a:t> collected opinions, concerns and feedback through a public survey. For each topic area of the INDC a roundtable interview was organised with high level government officials, including deputy ministers from the various ministries. During the one hour sessions the opinions and concerns raised by the public were presented and discussed directly with the decision makers. The roundtable interviews were broadcast to the public through live streaming, and the findings of each session were summarised in the media outlet‘s reporting.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process had an impact in Armenia in two ways: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consolidated opinions and concerns raised by the public provided an important input for the further development of the INDC content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initiative increased awareness of the INDC process and climate change more generally amongst the Armenian public to increase buy-in as well as provide an enhanced platform for stakeholder involvement during later implementation</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39</a:t>
            </a:fld>
            <a:endParaRPr lang="en-GB"/>
          </a:p>
        </p:txBody>
      </p:sp>
    </p:spTree>
    <p:extLst>
      <p:ext uri="{BB962C8B-B14F-4D97-AF65-F5344CB8AC3E}">
        <p14:creationId xmlns:p14="http://schemas.microsoft.com/office/powerpoint/2010/main" val="16653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4</a:t>
            </a:fld>
            <a:endParaRPr lang="en-GB" dirty="0"/>
          </a:p>
        </p:txBody>
      </p:sp>
    </p:spTree>
    <p:extLst>
      <p:ext uri="{BB962C8B-B14F-4D97-AF65-F5344CB8AC3E}">
        <p14:creationId xmlns:p14="http://schemas.microsoft.com/office/powerpoint/2010/main" val="333399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40</a:t>
            </a:fld>
            <a:endParaRPr lang="en-GB"/>
          </a:p>
        </p:txBody>
      </p:sp>
    </p:spTree>
    <p:extLst>
      <p:ext uri="{BB962C8B-B14F-4D97-AF65-F5344CB8AC3E}">
        <p14:creationId xmlns:p14="http://schemas.microsoft.com/office/powerpoint/2010/main" val="1486681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Consolidation of existing climate change processes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 particularly important opportunity for developing countries which have not been required to submit formal climate change targets in the past, and for which the broad variety of nationally and donor driven climate related activities may not have been consolidated. For these countries, the INDC provides a stimulus for the opportunity to take stock of the ongoing programmes, policies and initiatives, and to consolidate these into components of a single long terms strategy which is advanced in line with national priorities.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for example, like many countries has benefitted during the INDC process from an opportunity to combine the National Adaptation Plans (NAP), the Technology Needs Assessment (TNA), the Low Emissions Development Strategy (LEDS), Nationally Appropriate Mitigation Actions (NAMAs), Clean Development Mechanism (CDM) projects, national policies, and national strategy documents. In the </a:t>
            </a:r>
            <a:r>
              <a:rPr lang="en-GB" sz="1200" b="1" kern="1200" dirty="0" smtClean="0">
                <a:solidFill>
                  <a:schemeClr val="tx1"/>
                </a:solidFill>
                <a:effectLst/>
                <a:latin typeface="+mn-lt"/>
                <a:ea typeface="+mn-ea"/>
                <a:cs typeface="+mn-cs"/>
              </a:rPr>
              <a:t>Dominican Republic</a:t>
            </a:r>
            <a:r>
              <a:rPr lang="en-GB" sz="1200" kern="1200" dirty="0" smtClean="0">
                <a:solidFill>
                  <a:schemeClr val="tx1"/>
                </a:solidFill>
                <a:effectLst/>
                <a:latin typeface="+mn-lt"/>
                <a:ea typeface="+mn-ea"/>
                <a:cs typeface="+mn-cs"/>
              </a:rPr>
              <a:t> the INDC development strongly builds upon multiple national climate change processes that interact with each other. In 2008, Presidential Decree 601-08 establishes the National Council for Climate Change and the Clean Development Mechanism (CNCCMDL) with the objective to coordinate national public policies for climate change. The CNCCMDL serves as National Focal Point (NFP) under the UNFCCC for NAMAs, CDM projects, and, recently, the INDC (see section 2.2 for more details).</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41</a:t>
            </a:fld>
            <a:endParaRPr lang="en-GB"/>
          </a:p>
        </p:txBody>
      </p:sp>
    </p:spTree>
    <p:extLst>
      <p:ext uri="{BB962C8B-B14F-4D97-AF65-F5344CB8AC3E}">
        <p14:creationId xmlns:p14="http://schemas.microsoft.com/office/powerpoint/2010/main" val="246149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to providing an impetus for the consolidation of on-going climate related activities, most countries report that the INDC has played a role to accelerate the development of these individual activities. Approximately 75% of countries agreed that the INDC process had produced the positive effect of accelerating their existing climate change processes. There are multiple reasons why the INDC process may accelerate the development of existing processes and programmes. Firstly, in some countries, the completion of existing processes under development was deemed essential for input into the INDC design.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for example, the development of a Low Emissions Development Strategy (LEDS) was given renewed priority as the comprehensive analysis and scenario building conducted under the LEDS programme will form the primary input to the INDC. In this case, this positive development was effectively guaranteed by designating the existing inter-ministerial steering committee for the LEDS as the leading entity for the INDC process. Secondly, in other countries, this acceleration has occurred as a result of the generally increased domestic and international awareness and attention given to climate change related programmes and policy making due to importance and broad implications of the national contributions and, collectively, the new international climate change agreement to be reached in 2015. This was a co-benefit reported by </a:t>
            </a:r>
            <a:r>
              <a:rPr lang="en-GB" sz="1200" b="1" kern="1200" dirty="0" smtClean="0">
                <a:solidFill>
                  <a:schemeClr val="tx1"/>
                </a:solidFill>
                <a:effectLst/>
                <a:latin typeface="+mn-lt"/>
                <a:ea typeface="+mn-ea"/>
                <a:cs typeface="+mn-cs"/>
              </a:rPr>
              <a:t>Armenia</a:t>
            </a:r>
            <a:r>
              <a:rPr lang="en-GB" sz="1200" kern="1200" dirty="0" smtClean="0">
                <a:solidFill>
                  <a:schemeClr val="tx1"/>
                </a:solidFill>
                <a:effectLst/>
                <a:latin typeface="+mn-lt"/>
                <a:ea typeface="+mn-ea"/>
                <a:cs typeface="+mn-cs"/>
              </a:rPr>
              <a:t>, following their major public consultation and outreach exercise (see section 3.3 for further details). Armenia report that they now have “a relationship and a common understanding” with the general public, on a level, which was previously not possible, and this should help to accelerate the implementation of important mitigation and adaptation measures. Thirdly, the INDC process is removing some of the barriers that previously hindered the progression of existing initiatives and planning processes, since the successful completion of the INDC process requires the overcoming of some of these same challenges (such as those discussed in this document), and provides a high priority stimulus to do so. The INDC in Thailand made the sectoral plans more visible for relevant government agencies and thus there is a more supportive political environment, thus contributing to speeding up other processes not directly related to the INDC.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42</a:t>
            </a:fld>
            <a:endParaRPr lang="en-GB"/>
          </a:p>
        </p:txBody>
      </p:sp>
    </p:spTree>
    <p:extLst>
      <p:ext uri="{BB962C8B-B14F-4D97-AF65-F5344CB8AC3E}">
        <p14:creationId xmlns:p14="http://schemas.microsoft.com/office/powerpoint/2010/main" val="2567125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design of an INDC calls for the active participation of all areas of governance, including ministries not traditionally involved in the climate change dialogue, and high-level officials whose engagement in climate change issues may also have been limited. Whilst this has also proved a considerable challenge for the development of INDCs in most countries (see section 3.1 and 3.2) the positive outcome is often tangible improvements towards the goal of mainstreaming climate change related considerations in all government planning and policy making, including at the level of regional and local governance.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for example, the inter-ministerial led INDC process has assigned responsibilities across various ministries, many of whom are becoming engaged with climate change related responsibilities for the first time. Whilst formal meetings between the inter-ministerial groups occur at intervals of 3 months, deputy ministers are also proactively holding informal discussions far more regularly, indicating the intent of these ministries to assume and act upon their responsibilities effectively. In </a:t>
            </a:r>
            <a:r>
              <a:rPr lang="en-GB" sz="1200" b="1" kern="1200" dirty="0" smtClean="0">
                <a:solidFill>
                  <a:schemeClr val="tx1"/>
                </a:solidFill>
                <a:effectLst/>
                <a:latin typeface="+mn-lt"/>
                <a:ea typeface="+mn-ea"/>
                <a:cs typeface="+mn-cs"/>
              </a:rPr>
              <a:t>Thailand</a:t>
            </a:r>
            <a:r>
              <a:rPr lang="en-GB" sz="1200" kern="1200" dirty="0" smtClean="0">
                <a:solidFill>
                  <a:schemeClr val="tx1"/>
                </a:solidFill>
                <a:effectLst/>
                <a:latin typeface="+mn-lt"/>
                <a:ea typeface="+mn-ea"/>
                <a:cs typeface="+mn-cs"/>
              </a:rPr>
              <a:t> the INDC process has highlighted the efforts on climate change that the different ministries have included in their sectoral plans. These efforts have been incorporated in the INDCs one ministry at a time, e.g. the Ministry of Energy is a actively engaged in the preparation of the INDCs since it constitutes a priority sector. The INDC process has, therefore, shown to the ministries that the INDCs are in line with their goals. Other sectors are being included progressively in accordance with the mitigation and adaptation priorities.</a:t>
            </a:r>
          </a:p>
          <a:p>
            <a:r>
              <a:rPr lang="en-GB"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43</a:t>
            </a:fld>
            <a:endParaRPr lang="en-GB"/>
          </a:p>
        </p:txBody>
      </p:sp>
    </p:spTree>
    <p:extLst>
      <p:ext uri="{BB962C8B-B14F-4D97-AF65-F5344CB8AC3E}">
        <p14:creationId xmlns:p14="http://schemas.microsoft.com/office/powerpoint/2010/main" val="618793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countries have been increasingly proactive in their approach to climate change planning in recent years; preparation of an INDC provides a driver to commit to implementation within a defined timeframe. For many countries, this is the first time that internationally communicated commitments with a defined temporal scope for implementation have been set. For some countries, the fixed timeframe defined has allowed for an enhanced focus on the development of implementation plans. In </a:t>
            </a:r>
            <a:r>
              <a:rPr lang="en-GB" sz="1200" b="1" kern="1200" dirty="0" smtClean="0">
                <a:solidFill>
                  <a:schemeClr val="tx1"/>
                </a:solidFill>
                <a:effectLst/>
                <a:latin typeface="+mn-lt"/>
                <a:ea typeface="+mn-ea"/>
                <a:cs typeface="+mn-cs"/>
              </a:rPr>
              <a:t>Thailand</a:t>
            </a:r>
            <a:r>
              <a:rPr lang="en-GB" sz="1200" kern="1200" dirty="0" smtClean="0">
                <a:solidFill>
                  <a:schemeClr val="tx1"/>
                </a:solidFill>
                <a:effectLst/>
                <a:latin typeface="+mn-lt"/>
                <a:ea typeface="+mn-ea"/>
                <a:cs typeface="+mn-cs"/>
              </a:rPr>
              <a:t>, for instance the INDCs will provide more specific actions for implementation of the energy plan of the Ministry of Energy. A concrete example is the objective to promote efficient lighting and with the INDCs they have to select the appropriate technologies for lighting and also propose incentives measures to support this goal.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44</a:t>
            </a:fld>
            <a:endParaRPr lang="en-GB"/>
          </a:p>
        </p:txBody>
      </p:sp>
    </p:spTree>
    <p:extLst>
      <p:ext uri="{BB962C8B-B14F-4D97-AF65-F5344CB8AC3E}">
        <p14:creationId xmlns:p14="http://schemas.microsoft.com/office/powerpoint/2010/main" val="3649359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Enhanced engagement of stakeholders in climate change planning processes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the development of national policies, LEDS, NAMAs and other climate related programmes and initiatives, many countries have experience with consulting non-governmental stakeholders for climate change related issues. However, these activities are often limited in their scope, and the INDC represents the first time for most countries that a climate change related process is broad enough in its scope to cover all stakeholders, and important enough in its implications to require such comprehensive participation. For example, although the Climate Change Department of the Ministry of Environment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has great experience with stakeholder consultations for its various activities, such processes were somewhat fragmented and the INDC has provided the opportunity to create a centralised platform for dialogue between all effected parties, including many stakeholders who were not previously identified, and donor organisations whose various activities were not always coordinated and effectively interconnected. In Singapore, increased efforts to consult stakeholders across the countries major private sector sphere, as well as academia and CSO, uncovered several ideas and skill sets that could be used to aid the INDC preparation process and the implementation of measures (see section 3.3 for further details).</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45</a:t>
            </a:fld>
            <a:endParaRPr lang="en-GB"/>
          </a:p>
        </p:txBody>
      </p:sp>
    </p:spTree>
    <p:extLst>
      <p:ext uri="{BB962C8B-B14F-4D97-AF65-F5344CB8AC3E}">
        <p14:creationId xmlns:p14="http://schemas.microsoft.com/office/powerpoint/2010/main" val="283700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Information and data management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the challenges facing many countries in the preparation of their INDCs has been the ability to efficiently access information and data which can inform the selection of mitigation and adaptation options and scenarios. For some countries, the process of information and data consolidation occupies a large amount of the resources available for the preparation processes. In some cases, key information and data is not available or readily accessible, and this may cause delays to the process or, more importantly, uncertainties in the implications of potential design options. Essentially, this restricts the level of potential “buy-in” from high-level decision makers and wider stakeholders due to the increased level of risks attached to the uncertainties. As such, several countries have taken the INDC process as an opportunity to develop more sophisticated means of collecting and managing data centrally:</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Senegal </a:t>
            </a:r>
            <a:r>
              <a:rPr lang="en-GB" sz="1200" kern="1200" dirty="0" smtClean="0">
                <a:solidFill>
                  <a:schemeClr val="tx1"/>
                </a:solidFill>
                <a:effectLst/>
                <a:latin typeface="+mn-lt"/>
                <a:ea typeface="+mn-ea"/>
                <a:cs typeface="+mn-cs"/>
              </a:rPr>
              <a:t>will open an office dedicated to centralised data collection and management in the Climate Change Department</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Costa Rica</a:t>
            </a:r>
            <a:r>
              <a:rPr lang="en-GB" sz="1200" kern="1200" dirty="0" smtClean="0">
                <a:solidFill>
                  <a:schemeClr val="tx1"/>
                </a:solidFill>
                <a:effectLst/>
                <a:latin typeface="+mn-lt"/>
                <a:ea typeface="+mn-ea"/>
                <a:cs typeface="+mn-cs"/>
              </a:rPr>
              <a:t> is developing a national registry for all climate related transactions, including those from the carbon markets and from forestry-based payment for ecosystem service (PES) systems. This national registry will be expanded to include information for all climate change related projects in all sectors.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The Philippines</a:t>
            </a:r>
            <a:r>
              <a:rPr lang="en-GB" sz="1200" kern="1200" dirty="0" smtClean="0">
                <a:solidFill>
                  <a:schemeClr val="tx1"/>
                </a:solidFill>
                <a:effectLst/>
                <a:latin typeface="+mn-lt"/>
                <a:ea typeface="+mn-ea"/>
                <a:cs typeface="+mn-cs"/>
              </a:rPr>
              <a:t> has developed their National Integrated Climate Change Database Information and Exchange System (NICCDIES), with centralised information on greenhouse gas inventories, mitigation actions and means of implementation.</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Ghana</a:t>
            </a:r>
            <a:r>
              <a:rPr lang="en-GB" sz="1200" kern="1200" dirty="0" smtClean="0">
                <a:solidFill>
                  <a:schemeClr val="tx1"/>
                </a:solidFill>
                <a:effectLst/>
                <a:latin typeface="+mn-lt"/>
                <a:ea typeface="+mn-ea"/>
                <a:cs typeface="+mn-cs"/>
              </a:rPr>
              <a:t> has developed the Climate Change Data Hub, an public access, online centralised data management system for climate change data and information, including an emissions database, a policies and measures database, and a domestic electronic registry system for information on all climate change initiatives. The Data Hub can be accessed online: http://197.253.69.38/</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46</a:t>
            </a:fld>
            <a:endParaRPr lang="en-GB"/>
          </a:p>
        </p:txBody>
      </p:sp>
    </p:spTree>
    <p:extLst>
      <p:ext uri="{BB962C8B-B14F-4D97-AF65-F5344CB8AC3E}">
        <p14:creationId xmlns:p14="http://schemas.microsoft.com/office/powerpoint/2010/main" val="4183846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large number of international forums have provided ample south-south networking opportunities. Many regional workshops were held for South-South cooperation around the world, and these have reportedly improved international communication significantly; this is the most commonly reported benefit of the INDC process amongst all surveyed countries. Through these international forums aimed at INDC preparation support, developing country representatives have had a large number of opportunities to meet and share experiences with their international counterparts.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Chile</a:t>
            </a:r>
            <a:r>
              <a:rPr lang="en-GB" sz="1200" kern="1200" dirty="0" smtClean="0">
                <a:solidFill>
                  <a:schemeClr val="tx1"/>
                </a:solidFill>
                <a:effectLst/>
                <a:latin typeface="+mn-lt"/>
                <a:ea typeface="+mn-ea"/>
                <a:cs typeface="+mn-cs"/>
              </a:rPr>
              <a:t> reports that it has benefitted from a great increase in the number of consultations and dialogues with developing country governments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is developing a climate competence centre, which will focus on south-south information coordination.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47</a:t>
            </a:fld>
            <a:endParaRPr lang="en-GB"/>
          </a:p>
        </p:txBody>
      </p:sp>
    </p:spTree>
    <p:extLst>
      <p:ext uri="{BB962C8B-B14F-4D97-AF65-F5344CB8AC3E}">
        <p14:creationId xmlns:p14="http://schemas.microsoft.com/office/powerpoint/2010/main" val="1232611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48</a:t>
            </a:fld>
            <a:endParaRPr lang="en-GB"/>
          </a:p>
        </p:txBody>
      </p:sp>
    </p:spTree>
    <p:extLst>
      <p:ext uri="{BB962C8B-B14F-4D97-AF65-F5344CB8AC3E}">
        <p14:creationId xmlns:p14="http://schemas.microsoft.com/office/powerpoint/2010/main" val="3764096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table in Annex I outlines the broadest categories of INDC types which Parties may consider to use to structure their contributions. These formats may also be used in combination with each other to provide further detail and transparency. Although most existing submissions to the UNFCCC INDC portal include </a:t>
            </a:r>
            <a:r>
              <a:rPr lang="en-GB" sz="1200" b="1" i="1" u="none" strike="noStrike" kern="1200" baseline="0" dirty="0" smtClean="0">
                <a:solidFill>
                  <a:schemeClr val="tx1"/>
                </a:solidFill>
                <a:latin typeface="+mn-lt"/>
                <a:ea typeface="+mn-ea"/>
                <a:cs typeface="+mn-cs"/>
              </a:rPr>
              <a:t>economy-wide GHG emission targets</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NewClimate</a:t>
            </a:r>
            <a:r>
              <a:rPr lang="en-GB" sz="1200" b="0" i="0" u="none" strike="noStrike" kern="1200" baseline="0" dirty="0" smtClean="0">
                <a:solidFill>
                  <a:schemeClr val="tx1"/>
                </a:solidFill>
                <a:latin typeface="+mn-lt"/>
                <a:ea typeface="+mn-ea"/>
                <a:cs typeface="+mn-cs"/>
              </a:rPr>
              <a:t> Institute research indicates that fewer than half of countries worldwide are eventually likely to develop such targets, with either countries likely to present their contributions either in the form of </a:t>
            </a:r>
            <a:r>
              <a:rPr lang="en-GB" sz="1200" b="1" i="1" u="none" strike="noStrike" kern="1200" baseline="0" dirty="0" smtClean="0">
                <a:solidFill>
                  <a:schemeClr val="tx1"/>
                </a:solidFill>
                <a:latin typeface="+mn-lt"/>
                <a:ea typeface="+mn-ea"/>
                <a:cs typeface="+mn-cs"/>
              </a:rPr>
              <a:t>sectoral targets </a:t>
            </a:r>
            <a:r>
              <a:rPr lang="en-GB" sz="1200" b="0" i="0" u="none" strike="noStrike" kern="1200" baseline="0" dirty="0" smtClean="0">
                <a:solidFill>
                  <a:schemeClr val="tx1"/>
                </a:solidFill>
                <a:latin typeface="+mn-lt"/>
                <a:ea typeface="+mn-ea"/>
                <a:cs typeface="+mn-cs"/>
              </a:rPr>
              <a:t>or a list of quantified or unquantified </a:t>
            </a:r>
            <a:r>
              <a:rPr lang="en-GB" sz="1200" b="1" i="1" u="none" strike="noStrike" kern="1200" baseline="0" dirty="0" smtClean="0">
                <a:solidFill>
                  <a:schemeClr val="tx1"/>
                </a:solidFill>
                <a:latin typeface="+mn-lt"/>
                <a:ea typeface="+mn-ea"/>
                <a:cs typeface="+mn-cs"/>
              </a:rPr>
              <a:t>policies and measures</a:t>
            </a:r>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type of INDC chosen should be based largely upon the respective capabilities of the country. In this context, capability may refer to resources available for INDC preparation, data availability, availability of existing analysis on mitigation scenarios, and, to an extent, the resources available for the implementation of mitigation measures. The type of format for the INDC is not necessarily linked to the degree of mitigation ambition; Parties with limited resources for the implementation of mitigation measures may still present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if they have the required capability to do so. On the other hand, it should be considered that carefully planned and clearly communicated </a:t>
            </a:r>
            <a:r>
              <a:rPr lang="en-GB" sz="1200" b="1" i="1" u="none" strike="noStrike" kern="1200" baseline="0" dirty="0" smtClean="0">
                <a:solidFill>
                  <a:schemeClr val="tx1"/>
                </a:solidFill>
                <a:latin typeface="+mn-lt"/>
                <a:ea typeface="+mn-ea"/>
                <a:cs typeface="+mn-cs"/>
              </a:rPr>
              <a:t>policies and measures </a:t>
            </a:r>
            <a:r>
              <a:rPr lang="en-GB" sz="1200" b="0" i="0" u="none" strike="noStrike" kern="1200" baseline="0" dirty="0" smtClean="0">
                <a:solidFill>
                  <a:schemeClr val="tx1"/>
                </a:solidFill>
                <a:latin typeface="+mn-lt"/>
                <a:ea typeface="+mn-ea"/>
                <a:cs typeface="+mn-cs"/>
              </a:rPr>
              <a:t>may have a greater mitigation impact and may attract more international support than hastily constructed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which are unclear and/or less efficient in their implementation. </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49</a:t>
            </a:fld>
            <a:endParaRPr lang="en-GB" dirty="0"/>
          </a:p>
        </p:txBody>
      </p:sp>
    </p:spTree>
    <p:extLst>
      <p:ext uri="{BB962C8B-B14F-4D97-AF65-F5344CB8AC3E}">
        <p14:creationId xmlns:p14="http://schemas.microsoft.com/office/powerpoint/2010/main" val="320812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Context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run-up to the UNFCCC Conference of the Parties (COP21) in December 2015, all countries have been invited to present individual post-2020 contributions, which would ultimately be included in a new international climate agreement under the Convention.. Countries are currently in the process of preparing and submitting their Intended Nationally Determined Contributions (INDCs); 22 INDC submissions have been made by 31 July 2015, and by the end of September submissions are expected to cover countries that account for over approximately three quarters of global greenhouse gas (GHG) emissions.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December 2013, when all countries were invited in Warsaw, through Decision 1/CP.19,  to begin preparing their INDCs, the UNFCCC secretariat, in cooperation with UNDP, has coordinated a series of regional technical dialogues in order to enhance the understanding of INDCs and facilitate their preparation and communication. During these dialogues, participants noted the requirement to compile lessons learned and best practices relating to the preparation of INDCs. Responding to this request,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with support from UNFCCC and UNDP, collected and analysed information on INDC preparation progress and practices worldwide,  in order to enable knowledge sharing, peer-to-peer learning and identification of best practice in support of an ambitious global agreement. This presentation summarises the results of the analysis and presents various approaches adopted by different countries for specific elements of the INDC preparation.</a:t>
            </a:r>
          </a:p>
          <a:p>
            <a:r>
              <a:rPr lang="en-GB" sz="1200" kern="1200" dirty="0" smtClean="0">
                <a:solidFill>
                  <a:schemeClr val="tx1"/>
                </a:solidFill>
                <a:effectLst/>
                <a:latin typeface="+mn-lt"/>
                <a:ea typeface="+mn-ea"/>
                <a:cs typeface="+mn-cs"/>
              </a:rPr>
              <a:t>The content of this presentation builds upon three methodological steps: Firstly, information on the status of INDC preparation (including information on the status of the process, type(s) of INDCs, levels of commitment and lessons learned) was collected through online surveys and direct interviews with country representatives, practitioners and funding organisations. Secondly, the information collected was analysed in order to distil lessons learned and relevant knowledge for the international process (e.g. key challenges and opportunities in the preparation of INDCs, support needs for preparation and implementation of INDCs, requirements for reporting and accounting etc.). In a third step, the analysed information set out in this presentation will be used in diverse knowledge sharing activities, such as an online knowledge-sharing platform and a series of expert webinars.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central element of data collection, attempts were made to ascertain and continually update the basic details of countries’ INDC preparation progress through online surveys, telephone interviews with country contacts, personal interviews at international meetings and third-party information from funding organisations. Data was continually collected an updated on a monthly basis between February and July 2ß15, by which time data had been collected for 125 countries, spanning all regions. Complementary to the basic data collection, 44 detailed interviews were conducted (17 for Asia and Pacific, 16 for Africa, 8 for Latin America and the Caribbean, 3 for OECD). These interviews queried in addition to basic information also key challenges and opportunities that countries faced in the preparation process of their INDCs as well as other details. Around 80% of the consulted countries had started their INDC process at the time of consultation.</a:t>
            </a:r>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5</a:t>
            </a:fld>
            <a:endParaRPr lang="en-GB" dirty="0"/>
          </a:p>
        </p:txBody>
      </p:sp>
    </p:spTree>
    <p:extLst>
      <p:ext uri="{BB962C8B-B14F-4D97-AF65-F5344CB8AC3E}">
        <p14:creationId xmlns:p14="http://schemas.microsoft.com/office/powerpoint/2010/main" val="70784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6</a:t>
            </a:fld>
            <a:endParaRPr lang="en-GB" dirty="0"/>
          </a:p>
        </p:txBody>
      </p:sp>
    </p:spTree>
    <p:extLst>
      <p:ext uri="{BB962C8B-B14F-4D97-AF65-F5344CB8AC3E}">
        <p14:creationId xmlns:p14="http://schemas.microsoft.com/office/powerpoint/2010/main" val="105597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Key challenges in the preparation of INDCs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approach followed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focuses in particular on the key challenges and opportunities reported by the consulted countries. These key challenges and opportunities are filtered from the collected data and grouped into four broader categories in the form of guiding questions that provide a structure to the presentation. For each category, country experiences and best practices are exemplified; thus, lessons learned for each of the reported key challenges and opportunities are provided.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data collected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through the surveys and interviews revealed the following five key challenges that countries encounter in the preparation of their INDCs: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Too short timeframes for undertaking institutional processes, technical analysis,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Lack of certainty and guidance on what should be included in INDCs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Limited expertise for assessing technical options (mitigation potential, costs, co-­benefits,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Securing high-level political support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Lack of understanding of the objective in ministries and sectors not traditionally concerned with climate change issues</a:t>
            </a:r>
          </a:p>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7</a:t>
            </a:fld>
            <a:endParaRPr lang="en-GB" dirty="0"/>
          </a:p>
        </p:txBody>
      </p:sp>
    </p:spTree>
    <p:extLst>
      <p:ext uri="{BB962C8B-B14F-4D97-AF65-F5344CB8AC3E}">
        <p14:creationId xmlns:p14="http://schemas.microsoft.com/office/powerpoint/2010/main" val="172168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Furthermore, the consulted countries also reported some opportunities from undertaking the INDC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international communication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Enhanced engagement of stakeholders in climate change planning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Acceleration of national climate change policy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national processes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domestic communication between government, CSO and public</a:t>
            </a:r>
          </a:p>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8</a:t>
            </a:fld>
            <a:endParaRPr lang="en-GB" dirty="0"/>
          </a:p>
        </p:txBody>
      </p:sp>
    </p:spTree>
    <p:extLst>
      <p:ext uri="{BB962C8B-B14F-4D97-AF65-F5344CB8AC3E}">
        <p14:creationId xmlns:p14="http://schemas.microsoft.com/office/powerpoint/2010/main" val="70784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five key challenges and opportunities are well suited for an arrangement into four guiding questions that structure the following presentation:</a:t>
            </a:r>
          </a:p>
          <a:p>
            <a:pPr marL="228600" lvl="0" indent="-228600">
              <a:buFont typeface="+mj-lt"/>
              <a:buAutoNum type="arabicPeriod"/>
            </a:pPr>
            <a:r>
              <a:rPr lang="en-GB" sz="1200" kern="1200" dirty="0" smtClean="0">
                <a:solidFill>
                  <a:schemeClr val="tx1"/>
                </a:solidFill>
                <a:effectLst/>
                <a:latin typeface="+mn-lt"/>
                <a:ea typeface="+mn-ea"/>
                <a:cs typeface="+mn-cs"/>
              </a:rPr>
              <a:t>What to include in an INDC?</a:t>
            </a:r>
          </a:p>
          <a:p>
            <a:pPr marL="228600" lvl="0" indent="-228600">
              <a:buFont typeface="+mj-lt"/>
              <a:buAutoNum type="arabicPeriod"/>
            </a:pPr>
            <a:r>
              <a:rPr lang="en-GB" sz="1200" kern="1200" dirty="0" smtClean="0">
                <a:solidFill>
                  <a:schemeClr val="tx1"/>
                </a:solidFill>
                <a:effectLst/>
                <a:latin typeface="+mn-lt"/>
                <a:ea typeface="+mn-ea"/>
                <a:cs typeface="+mn-cs"/>
              </a:rPr>
              <a:t>How to mitigate the burden of limited capacity?</a:t>
            </a:r>
          </a:p>
          <a:p>
            <a:pPr marL="228600" lvl="0" indent="-228600">
              <a:buFont typeface="+mj-lt"/>
              <a:buAutoNum type="arabicPeriod"/>
            </a:pPr>
            <a:r>
              <a:rPr lang="en-GB" sz="1200" kern="1200" dirty="0" smtClean="0">
                <a:solidFill>
                  <a:schemeClr val="tx1"/>
                </a:solidFill>
                <a:effectLst/>
                <a:latin typeface="+mn-lt"/>
                <a:ea typeface="+mn-ea"/>
                <a:cs typeface="+mn-cs"/>
              </a:rPr>
              <a:t>How to secure broader participation and support?</a:t>
            </a:r>
          </a:p>
          <a:p>
            <a:pPr marL="228600" lvl="0" indent="-228600">
              <a:buFont typeface="+mj-lt"/>
              <a:buAutoNum type="arabicPeriod"/>
            </a:pPr>
            <a:r>
              <a:rPr lang="en-GB" sz="1200" kern="1200" dirty="0" smtClean="0">
                <a:solidFill>
                  <a:schemeClr val="tx1"/>
                </a:solidFill>
                <a:effectLst/>
                <a:latin typeface="+mn-lt"/>
                <a:ea typeface="+mn-ea"/>
                <a:cs typeface="+mn-cs"/>
              </a:rPr>
              <a:t>What benefits can be gained from the INDC process?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9</a:t>
            </a:fld>
            <a:endParaRPr lang="en-GB" dirty="0"/>
          </a:p>
        </p:txBody>
      </p:sp>
    </p:spTree>
    <p:extLst>
      <p:ext uri="{BB962C8B-B14F-4D97-AF65-F5344CB8AC3E}">
        <p14:creationId xmlns:p14="http://schemas.microsoft.com/office/powerpoint/2010/main" val="133235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65249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66378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78790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0426"/>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30796"/>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12557"/>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43673"/>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14121"/>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69982"/>
      </p:ext>
    </p:extLst>
  </p:cSld>
  <p:clrMapOvr>
    <a:masterClrMapping/>
  </p:clrMapOvr>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01024"/>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839779"/>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742345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43410"/>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58250"/>
      </p:ext>
    </p:extLst>
  </p:cSld>
  <p:clrMapOvr>
    <a:masterClrMapping/>
  </p:clrMapOvr>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28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65249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74234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31520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959334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E5526-062B-434D-B78B-153C2C8F7127}"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81282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E5526-062B-434D-B78B-153C2C8F7127}"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176801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E5526-062B-434D-B78B-153C2C8F7127}"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57805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315202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464469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67431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66378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787905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0426"/>
      </p:ext>
    </p:extLst>
  </p:cSld>
  <p:clrMapOvr>
    <a:masterClrMapping/>
  </p:clrMapOvr>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30796"/>
      </p:ext>
    </p:extLst>
  </p:cSld>
  <p:clrMapOvr>
    <a:masterClrMapping/>
  </p:clrMapOvr>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12557"/>
      </p:ext>
    </p:extLst>
  </p:cSld>
  <p:clrMapOvr>
    <a:masterClrMapping/>
  </p:clrMapOvr>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43673"/>
      </p:ext>
    </p:extLst>
  </p:cSld>
  <p:clrMapOvr>
    <a:masterClrMapping/>
  </p:clrMapOvr>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14121"/>
      </p:ext>
    </p:extLst>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69982"/>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959334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01024"/>
      </p:ext>
    </p:extLst>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839779"/>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43410"/>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58250"/>
      </p:ext>
    </p:extLst>
  </p:cSld>
  <p:clrMapOvr>
    <a:masterClrMapping/>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2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E5526-062B-434D-B78B-153C2C8F7127}"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81282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E5526-062B-434D-B78B-153C2C8F7127}"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17680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E5526-062B-434D-B78B-153C2C8F7127}"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57805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46446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67431827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theme" Target="../theme/theme2.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0E5526-062B-434D-B78B-153C2C8F7127}" type="datetimeFigureOut">
              <a:rPr lang="en-GB" smtClean="0"/>
              <a:t>28/08/2015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F2A80-D20E-446C-B673-7986A757B4D1}" type="slidenum">
              <a:rPr lang="en-GB" smtClean="0"/>
              <a:t>‹#›</a:t>
            </a:fld>
            <a:endParaRPr lang="en-GB"/>
          </a:p>
        </p:txBody>
      </p:sp>
    </p:spTree>
    <p:extLst>
      <p:ext uri="{BB962C8B-B14F-4D97-AF65-F5344CB8AC3E}">
        <p14:creationId xmlns:p14="http://schemas.microsoft.com/office/powerpoint/2010/main" val="424358441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0E5526-062B-434D-B78B-153C2C8F7127}" type="datetimeFigureOut">
              <a:rPr lang="en-GB" smtClean="0"/>
              <a:t>28/08/2015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F2A80-D20E-446C-B673-7986A757B4D1}" type="slidenum">
              <a:rPr lang="en-GB" smtClean="0"/>
              <a:t>‹#›</a:t>
            </a:fld>
            <a:endParaRPr lang="en-GB"/>
          </a:p>
        </p:txBody>
      </p:sp>
    </p:spTree>
    <p:extLst>
      <p:ext uri="{BB962C8B-B14F-4D97-AF65-F5344CB8AC3E}">
        <p14:creationId xmlns:p14="http://schemas.microsoft.com/office/powerpoint/2010/main" val="424358441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wclimate.org" TargetMode="External"/><Relationship Id="rId4"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3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newclimate.org/portfolio/experiences-and-lessons-learned-in-the-preparation-of-indcs/" TargetMode="External"/><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newclimate.org/2014/12/06/process-guidance-on-indcs-prepared-by-newclimate-staff-4/" TargetMode="External"/><Relationship Id="rId5" Type="http://schemas.openxmlformats.org/officeDocument/2006/relationships/hyperlink" Target="http://www.wri.org/publication/designing-and-preparing-indcs" TargetMode="External"/><Relationship Id="rId6" Type="http://schemas.openxmlformats.org/officeDocument/2006/relationships/hyperlink" Target="https://www.thepmr.org/content/checklist-establishing-post-2020-emission-pathways" TargetMode="External"/><Relationship Id="rId7" Type="http://schemas.openxmlformats.org/officeDocument/2006/relationships/hyperlink" Target="http://cdkn.org/wp-content/uploads/2015/04/CDKN-Ricardo-AEA-Guide-to-INDCs_FINAL_WEB1.pdf" TargetMode="External"/><Relationship Id="rId8" Type="http://schemas.openxmlformats.org/officeDocument/2006/relationships/hyperlink" Target="http://www.mitigationpartnership.net/intended-nationally-determined-contributions-indcs" TargetMode="External"/><Relationship Id="rId1" Type="http://schemas.openxmlformats.org/officeDocument/2006/relationships/slideLayout" Target="../slideLayouts/slideLayout4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4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3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4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3.xml"/><Relationship Id="rId1" Type="http://schemas.openxmlformats.org/officeDocument/2006/relationships/slideLayout" Target="../slideLayouts/slideLayout4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4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 Type="http://schemas.openxmlformats.org/officeDocument/2006/relationships/slideLayout" Target="../slideLayouts/slideLayout40.xml"/><Relationship Id="rId2" Type="http://schemas.openxmlformats.org/officeDocument/2006/relationships/notesSlide" Target="../notesSlides/notesSlide27.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png"/><Relationship Id="rId9" Type="http://schemas.openxmlformats.org/officeDocument/2006/relationships/diagramData" Target="../diagrams/data4.xml"/><Relationship Id="rId10"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eg"/><Relationship Id="rId1" Type="http://schemas.openxmlformats.org/officeDocument/2006/relationships/slideLayout" Target="../slideLayouts/slideLayout4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hyperlink" Target="http://mapschile.cl/files/resumen_MAPSChile_Fase2_102014.pdf" TargetMode="External"/><Relationship Id="rId1" Type="http://schemas.openxmlformats.org/officeDocument/2006/relationships/slideLayout" Target="../slideLayouts/slideLayout4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 Id="rId1" Type="http://schemas.openxmlformats.org/officeDocument/2006/relationships/slideLayout" Target="../slideLayouts/slideLayout4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1" Type="http://schemas.openxmlformats.org/officeDocument/2006/relationships/slideLayout" Target="../slideLayouts/slideLayout4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4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1" Type="http://schemas.openxmlformats.org/officeDocument/2006/relationships/slideLayout" Target="../slideLayouts/slideLayout4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1" Type="http://schemas.openxmlformats.org/officeDocument/2006/relationships/slideLayout" Target="../slideLayouts/slideLayout4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4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png"/><Relationship Id="rId1" Type="http://schemas.openxmlformats.org/officeDocument/2006/relationships/slideLayout" Target="../slideLayouts/slideLayout4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4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png"/><Relationship Id="rId1" Type="http://schemas.openxmlformats.org/officeDocument/2006/relationships/slideLayout" Target="../slideLayouts/slideLayout4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3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files.newclimate.org/indc-prepara5on-progress/" TargetMode="External"/><Relationship Id="rId5" Type="http://schemas.openxmlformats.org/officeDocument/2006/relationships/image" Target="../media/image3.tiff"/><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4000" dirty="0" smtClean="0"/>
              <a:t>Overcoming the challenges of INDC preparation: experiences and lessons learned</a:t>
            </a:r>
            <a:endParaRPr lang="en-US" sz="4000" dirty="0"/>
          </a:p>
        </p:txBody>
      </p:sp>
      <p:sp>
        <p:nvSpPr>
          <p:cNvPr id="3" name="Subtitle 2"/>
          <p:cNvSpPr>
            <a:spLocks noGrp="1"/>
          </p:cNvSpPr>
          <p:nvPr>
            <p:ph type="subTitle" idx="1"/>
          </p:nvPr>
        </p:nvSpPr>
        <p:spPr>
          <a:xfrm>
            <a:off x="1143000" y="3602038"/>
            <a:ext cx="6858000" cy="2417762"/>
          </a:xfrm>
        </p:spPr>
        <p:txBody>
          <a:bodyPr>
            <a:normAutofit fontScale="77500" lnSpcReduction="20000"/>
          </a:bodyPr>
          <a:lstStyle/>
          <a:p>
            <a:pPr algn="l">
              <a:lnSpc>
                <a:spcPct val="120000"/>
              </a:lnSpc>
            </a:pPr>
            <a:r>
              <a:rPr lang="en-GB" sz="2400" b="1" dirty="0" smtClean="0"/>
              <a:t>28 </a:t>
            </a:r>
            <a:r>
              <a:rPr lang="en-GB" sz="2400" b="1" dirty="0"/>
              <a:t>August </a:t>
            </a:r>
            <a:r>
              <a:rPr lang="en-GB" sz="2400" b="1" dirty="0" smtClean="0"/>
              <a:t>2015</a:t>
            </a:r>
            <a:endParaRPr lang="en-GB" sz="2400" b="1" dirty="0"/>
          </a:p>
          <a:p>
            <a:pPr algn="l">
              <a:lnSpc>
                <a:spcPct val="120000"/>
              </a:lnSpc>
            </a:pPr>
            <a:r>
              <a:rPr lang="en-GB" sz="1600" b="1" dirty="0"/>
              <a:t>NewClimate Institute</a:t>
            </a:r>
          </a:p>
          <a:p>
            <a:pPr algn="l">
              <a:lnSpc>
                <a:spcPct val="120000"/>
              </a:lnSpc>
              <a:spcBef>
                <a:spcPts val="0"/>
              </a:spcBef>
            </a:pPr>
            <a:r>
              <a:rPr lang="en-GB" sz="1600" dirty="0"/>
              <a:t>Thomas Day</a:t>
            </a:r>
          </a:p>
          <a:p>
            <a:pPr algn="l">
              <a:lnSpc>
                <a:spcPct val="120000"/>
              </a:lnSpc>
              <a:spcBef>
                <a:spcPts val="0"/>
              </a:spcBef>
            </a:pPr>
            <a:r>
              <a:rPr lang="en-GB" sz="1600" dirty="0"/>
              <a:t>Niklas Höhne</a:t>
            </a:r>
          </a:p>
          <a:p>
            <a:pPr algn="l">
              <a:lnSpc>
                <a:spcPct val="120000"/>
              </a:lnSpc>
              <a:spcBef>
                <a:spcPts val="0"/>
              </a:spcBef>
            </a:pPr>
            <a:r>
              <a:rPr lang="en-GB" sz="1600" dirty="0"/>
              <a:t>Markus Hagemann</a:t>
            </a:r>
          </a:p>
          <a:p>
            <a:pPr algn="l">
              <a:lnSpc>
                <a:spcPct val="120000"/>
              </a:lnSpc>
              <a:spcBef>
                <a:spcPts val="0"/>
              </a:spcBef>
            </a:pPr>
            <a:r>
              <a:rPr lang="de-DE" sz="1600" dirty="0"/>
              <a:t>Frauke Röser</a:t>
            </a:r>
          </a:p>
          <a:p>
            <a:pPr algn="l">
              <a:lnSpc>
                <a:spcPct val="120000"/>
              </a:lnSpc>
              <a:spcBef>
                <a:spcPts val="0"/>
              </a:spcBef>
            </a:pPr>
            <a:r>
              <a:rPr lang="de-DE" sz="1600" dirty="0"/>
              <a:t>Marie Kurdziel</a:t>
            </a:r>
          </a:p>
          <a:p>
            <a:pPr algn="l">
              <a:lnSpc>
                <a:spcPct val="120000"/>
              </a:lnSpc>
              <a:spcBef>
                <a:spcPts val="0"/>
              </a:spcBef>
            </a:pPr>
            <a:r>
              <a:rPr lang="de-DE" sz="1600" dirty="0"/>
              <a:t>Sara Becerra</a:t>
            </a:r>
          </a:p>
          <a:p>
            <a:pPr algn="l">
              <a:lnSpc>
                <a:spcPct val="120000"/>
              </a:lnSpc>
              <a:spcBef>
                <a:spcPts val="0"/>
              </a:spcBef>
            </a:pPr>
            <a:r>
              <a:rPr lang="de-DE" sz="1600" dirty="0"/>
              <a:t>Sofia Gonzalez</a:t>
            </a:r>
            <a:endParaRPr lang="en-US" sz="1600" dirty="0"/>
          </a:p>
          <a:p>
            <a:pPr algn="l">
              <a:lnSpc>
                <a:spcPct val="120000"/>
              </a:lnSpc>
            </a:pPr>
            <a:r>
              <a:rPr lang="en-US" sz="1600" dirty="0">
                <a:hlinkClick r:id="rId3"/>
              </a:rPr>
              <a:t>www.newclimate.org</a:t>
            </a:r>
            <a:r>
              <a:rPr lang="en-US" sz="1600" dirty="0"/>
              <a:t> </a:t>
            </a:r>
          </a:p>
          <a:p>
            <a:endParaRPr lang="en-GB" sz="1600"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272704" y="4646930"/>
            <a:ext cx="2327910" cy="1372870"/>
          </a:xfrm>
          <a:prstGeom prst="rect">
            <a:avLst/>
          </a:prstGeom>
        </p:spPr>
      </p:pic>
    </p:spTree>
    <p:extLst>
      <p:ext uri="{BB962C8B-B14F-4D97-AF65-F5344CB8AC3E}">
        <p14:creationId xmlns:p14="http://schemas.microsoft.com/office/powerpoint/2010/main" val="3043986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10</a:t>
            </a:fld>
            <a:endParaRPr lang="en-GB" b="1" dirty="0">
              <a:solidFill>
                <a:schemeClr val="bg1"/>
              </a:solidFill>
            </a:endParaRPr>
          </a:p>
        </p:txBody>
      </p:sp>
      <p:sp>
        <p:nvSpPr>
          <p:cNvPr id="28" name="Rectangle 27"/>
          <p:cNvSpPr/>
          <p:nvPr/>
        </p:nvSpPr>
        <p:spPr>
          <a:xfrm>
            <a:off x="0" y="0"/>
            <a:ext cx="9144000" cy="6014433"/>
          </a:xfrm>
          <a:prstGeom prst="rect">
            <a:avLst/>
          </a:prstGeom>
          <a:solidFill>
            <a:srgbClr val="E75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1. What to include in INDCs</a:t>
            </a:r>
          </a:p>
          <a:p>
            <a:pPr algn="ctr"/>
            <a:endParaRPr lang="en-GB" sz="1200" b="1" dirty="0" smtClean="0"/>
          </a:p>
          <a:p>
            <a:pPr algn="ctr"/>
            <a:endParaRPr lang="en-GB" sz="4400" b="1" dirty="0" smtClean="0"/>
          </a:p>
          <a:p>
            <a:pPr algn="ctr"/>
            <a:endParaRPr lang="en-GB" sz="4400" b="1" dirty="0"/>
          </a:p>
          <a:p>
            <a:pPr algn="ctr"/>
            <a:endParaRPr lang="en-GB" sz="4400" b="1" dirty="0" smtClean="0"/>
          </a:p>
          <a:p>
            <a:pPr algn="ctr"/>
            <a:endParaRPr lang="en-GB" sz="4400" b="1" dirty="0"/>
          </a:p>
          <a:p>
            <a:pPr algn="ctr"/>
            <a:endParaRPr lang="en-GB" sz="4400" b="1" dirty="0" smtClean="0"/>
          </a:p>
          <a:p>
            <a:pPr algn="ctr"/>
            <a:endParaRPr lang="en-GB" sz="4400" b="1" dirty="0"/>
          </a:p>
        </p:txBody>
      </p:sp>
      <p:sp>
        <p:nvSpPr>
          <p:cNvPr id="3" name="Rounded Rectangle 2"/>
          <p:cNvSpPr/>
          <p:nvPr/>
        </p:nvSpPr>
        <p:spPr>
          <a:xfrm>
            <a:off x="0" y="1501788"/>
            <a:ext cx="9144000" cy="227004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Barrier</a:t>
            </a:r>
          </a:p>
          <a:p>
            <a:pPr algn="ctr"/>
            <a:r>
              <a:rPr lang="en-GB" i="1" dirty="0" smtClean="0">
                <a:solidFill>
                  <a:schemeClr val="tx1"/>
                </a:solidFill>
              </a:rPr>
              <a:t>Lack of certainty on what to be included in INDCs</a:t>
            </a:r>
          </a:p>
          <a:p>
            <a:pPr algn="ctr"/>
            <a:endParaRPr lang="en-GB" i="1" dirty="0" smtClean="0">
              <a:solidFill>
                <a:schemeClr val="tx1"/>
              </a:solidFill>
            </a:endParaRPr>
          </a:p>
          <a:p>
            <a:pPr algn="ctr"/>
            <a:endParaRPr lang="en-GB" i="1" dirty="0">
              <a:solidFill>
                <a:schemeClr val="tx1"/>
              </a:solidFill>
            </a:endParaRPr>
          </a:p>
          <a:p>
            <a:pPr algn="ctr"/>
            <a:endParaRPr lang="en-GB" i="1" dirty="0" smtClean="0">
              <a:solidFill>
                <a:schemeClr val="tx1"/>
              </a:solidFill>
            </a:endParaRPr>
          </a:p>
          <a:p>
            <a:pPr algn="ctr"/>
            <a:endParaRPr lang="en-GB" i="1" dirty="0">
              <a:solidFill>
                <a:schemeClr val="tx1"/>
              </a:solidFill>
            </a:endParaRPr>
          </a:p>
          <a:p>
            <a:pPr algn="ctr"/>
            <a:r>
              <a:rPr lang="en-GB" sz="1400" dirty="0" smtClean="0">
                <a:solidFill>
                  <a:schemeClr val="tx1"/>
                </a:solidFill>
              </a:rPr>
              <a:t>(based on responses from 44 countries) </a:t>
            </a:r>
            <a:endParaRPr lang="en-GB" sz="1400" dirty="0">
              <a:solidFill>
                <a:schemeClr val="tx1"/>
              </a:solidFill>
            </a:endParaRPr>
          </a:p>
        </p:txBody>
      </p:sp>
      <p:pic>
        <p:nvPicPr>
          <p:cNvPr id="30" name="Picture 29"/>
          <p:cNvPicPr>
            <a:picLocks noChangeAspect="1"/>
          </p:cNvPicPr>
          <p:nvPr/>
        </p:nvPicPr>
        <p:blipFill rotWithShape="1">
          <a:blip r:embed="rId4"/>
          <a:srcRect l="33991" t="3392" b="46122"/>
          <a:stretch/>
        </p:blipFill>
        <p:spPr>
          <a:xfrm>
            <a:off x="171785" y="2601013"/>
            <a:ext cx="8678022" cy="288893"/>
          </a:xfrm>
          <a:prstGeom prst="rect">
            <a:avLst/>
          </a:prstGeom>
        </p:spPr>
      </p:pic>
      <p:grpSp>
        <p:nvGrpSpPr>
          <p:cNvPr id="31" name="Group 30"/>
          <p:cNvGrpSpPr/>
          <p:nvPr/>
        </p:nvGrpSpPr>
        <p:grpSpPr>
          <a:xfrm>
            <a:off x="289716" y="3011365"/>
            <a:ext cx="8560091" cy="207885"/>
            <a:chOff x="302594" y="3526933"/>
            <a:chExt cx="8560091" cy="207885"/>
          </a:xfrm>
        </p:grpSpPr>
        <p:pic>
          <p:nvPicPr>
            <p:cNvPr id="32" name="Picture 31"/>
            <p:cNvPicPr>
              <a:picLocks noChangeAspect="1"/>
            </p:cNvPicPr>
            <p:nvPr/>
          </p:nvPicPr>
          <p:blipFill rotWithShape="1">
            <a:blip r:embed="rId5"/>
            <a:srcRect b="79436"/>
            <a:stretch/>
          </p:blipFill>
          <p:spPr>
            <a:xfrm>
              <a:off x="302594" y="3529980"/>
              <a:ext cx="1676400" cy="191958"/>
            </a:xfrm>
            <a:prstGeom prst="rect">
              <a:avLst/>
            </a:prstGeom>
          </p:spPr>
        </p:pic>
        <p:pic>
          <p:nvPicPr>
            <p:cNvPr id="33" name="Picture 32"/>
            <p:cNvPicPr>
              <a:picLocks noChangeAspect="1"/>
            </p:cNvPicPr>
            <p:nvPr/>
          </p:nvPicPr>
          <p:blipFill rotWithShape="1">
            <a:blip r:embed="rId5"/>
            <a:srcRect t="20564" b="60120"/>
            <a:stretch/>
          </p:blipFill>
          <p:spPr>
            <a:xfrm>
              <a:off x="1978994" y="3528756"/>
              <a:ext cx="1676400" cy="180304"/>
            </a:xfrm>
            <a:prstGeom prst="rect">
              <a:avLst/>
            </a:prstGeom>
          </p:spPr>
        </p:pic>
        <p:pic>
          <p:nvPicPr>
            <p:cNvPr id="34" name="Picture 33"/>
            <p:cNvPicPr>
              <a:picLocks noChangeAspect="1"/>
            </p:cNvPicPr>
            <p:nvPr/>
          </p:nvPicPr>
          <p:blipFill rotWithShape="1">
            <a:blip r:embed="rId5"/>
            <a:srcRect t="41260" b="40804"/>
            <a:stretch/>
          </p:blipFill>
          <p:spPr>
            <a:xfrm>
              <a:off x="3849962" y="3541634"/>
              <a:ext cx="1676400" cy="167426"/>
            </a:xfrm>
            <a:prstGeom prst="rect">
              <a:avLst/>
            </a:prstGeom>
          </p:spPr>
        </p:pic>
        <p:pic>
          <p:nvPicPr>
            <p:cNvPr id="35" name="Picture 34"/>
            <p:cNvPicPr>
              <a:picLocks noChangeAspect="1"/>
            </p:cNvPicPr>
            <p:nvPr/>
          </p:nvPicPr>
          <p:blipFill rotWithShape="1">
            <a:blip r:embed="rId5"/>
            <a:srcRect t="59526" b="19778"/>
            <a:stretch/>
          </p:blipFill>
          <p:spPr>
            <a:xfrm>
              <a:off x="6025934" y="3541634"/>
              <a:ext cx="1676400" cy="193184"/>
            </a:xfrm>
            <a:prstGeom prst="rect">
              <a:avLst/>
            </a:prstGeom>
          </p:spPr>
        </p:pic>
        <p:pic>
          <p:nvPicPr>
            <p:cNvPr id="36" name="Picture 35"/>
            <p:cNvPicPr>
              <a:picLocks noChangeAspect="1"/>
            </p:cNvPicPr>
            <p:nvPr/>
          </p:nvPicPr>
          <p:blipFill rotWithShape="1">
            <a:blip r:embed="rId5"/>
            <a:srcRect t="77521" r="32011" b="208"/>
            <a:stretch/>
          </p:blipFill>
          <p:spPr>
            <a:xfrm>
              <a:off x="7722906" y="3526933"/>
              <a:ext cx="1139779" cy="207885"/>
            </a:xfrm>
            <a:prstGeom prst="rect">
              <a:avLst/>
            </a:prstGeom>
          </p:spPr>
        </p:pic>
      </p:grpSp>
      <p:grpSp>
        <p:nvGrpSpPr>
          <p:cNvPr id="37" name="Group 36"/>
          <p:cNvGrpSpPr/>
          <p:nvPr/>
        </p:nvGrpSpPr>
        <p:grpSpPr>
          <a:xfrm>
            <a:off x="0" y="2352229"/>
            <a:ext cx="9018313" cy="286519"/>
            <a:chOff x="0" y="2841627"/>
            <a:chExt cx="9018313" cy="286519"/>
          </a:xfrm>
        </p:grpSpPr>
        <p:sp>
          <p:nvSpPr>
            <p:cNvPr id="38" name="Content Placeholder 2"/>
            <p:cNvSpPr txBox="1">
              <a:spLocks/>
            </p:cNvSpPr>
            <p:nvPr/>
          </p:nvSpPr>
          <p:spPr>
            <a:xfrm>
              <a:off x="0"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0%</a:t>
              </a:r>
              <a:endParaRPr lang="en-US" sz="1200" dirty="0">
                <a:solidFill>
                  <a:srgbClr val="6D8B95"/>
                </a:solidFill>
              </a:endParaRPr>
            </a:p>
          </p:txBody>
        </p:sp>
        <p:sp>
          <p:nvSpPr>
            <p:cNvPr id="39" name="Content Placeholder 2"/>
            <p:cNvSpPr txBox="1">
              <a:spLocks/>
            </p:cNvSpPr>
            <p:nvPr/>
          </p:nvSpPr>
          <p:spPr>
            <a:xfrm>
              <a:off x="2156933"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25%</a:t>
              </a:r>
              <a:endParaRPr lang="en-US" sz="1200" dirty="0">
                <a:solidFill>
                  <a:srgbClr val="6D8B95"/>
                </a:solidFill>
              </a:endParaRPr>
            </a:p>
          </p:txBody>
        </p:sp>
        <p:sp>
          <p:nvSpPr>
            <p:cNvPr id="40" name="Content Placeholder 2"/>
            <p:cNvSpPr txBox="1">
              <a:spLocks/>
            </p:cNvSpPr>
            <p:nvPr/>
          </p:nvSpPr>
          <p:spPr>
            <a:xfrm>
              <a:off x="4247161"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50%</a:t>
              </a:r>
              <a:endParaRPr lang="en-US" sz="1200" dirty="0">
                <a:solidFill>
                  <a:srgbClr val="6D8B95"/>
                </a:solidFill>
              </a:endParaRPr>
            </a:p>
          </p:txBody>
        </p:sp>
        <p:sp>
          <p:nvSpPr>
            <p:cNvPr id="41" name="Content Placeholder 2"/>
            <p:cNvSpPr txBox="1">
              <a:spLocks/>
            </p:cNvSpPr>
            <p:nvPr/>
          </p:nvSpPr>
          <p:spPr>
            <a:xfrm>
              <a:off x="6366189"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75%</a:t>
              </a:r>
              <a:endParaRPr lang="en-US" sz="1200" dirty="0">
                <a:solidFill>
                  <a:srgbClr val="6D8B95"/>
                </a:solidFill>
              </a:endParaRPr>
            </a:p>
          </p:txBody>
        </p:sp>
        <p:sp>
          <p:nvSpPr>
            <p:cNvPr id="42" name="Content Placeholder 2"/>
            <p:cNvSpPr txBox="1">
              <a:spLocks/>
            </p:cNvSpPr>
            <p:nvPr/>
          </p:nvSpPr>
          <p:spPr>
            <a:xfrm>
              <a:off x="8491045" y="2841627"/>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100%</a:t>
              </a:r>
              <a:endParaRPr lang="en-US" sz="1200" dirty="0">
                <a:solidFill>
                  <a:srgbClr val="6D8B95"/>
                </a:solidFill>
              </a:endParaRPr>
            </a:p>
          </p:txBody>
        </p:sp>
      </p:grpSp>
      <p:sp>
        <p:nvSpPr>
          <p:cNvPr id="43" name="Content Placeholder 2"/>
          <p:cNvSpPr txBox="1">
            <a:spLocks/>
          </p:cNvSpPr>
          <p:nvPr/>
        </p:nvSpPr>
        <p:spPr>
          <a:xfrm>
            <a:off x="1291507" y="4493111"/>
            <a:ext cx="6560986" cy="1025373"/>
          </a:xfrm>
          <a:prstGeom prst="rect">
            <a:avLst/>
          </a:prstGeom>
          <a:solidFill>
            <a:schemeClr val="bg1">
              <a:lumMod val="95000"/>
            </a:schemeClr>
          </a:solidFill>
        </p:spPr>
        <p:txBody>
          <a:bodyPr vert="horz" lIns="91440" tIns="108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t>What </a:t>
            </a:r>
            <a:r>
              <a:rPr lang="en-GB" sz="1400" i="1" dirty="0" smtClean="0"/>
              <a:t>types</a:t>
            </a:r>
            <a:r>
              <a:rPr lang="en-GB" sz="1400" dirty="0" smtClean="0"/>
              <a:t> of mitigation commitments are countries using in their INDCs?</a:t>
            </a:r>
          </a:p>
          <a:p>
            <a:r>
              <a:rPr lang="en-GB" sz="1400" dirty="0" smtClean="0"/>
              <a:t>What is the typical </a:t>
            </a:r>
            <a:r>
              <a:rPr lang="en-GB" sz="1400" i="1" dirty="0" smtClean="0"/>
              <a:t>format</a:t>
            </a:r>
            <a:r>
              <a:rPr lang="en-GB" sz="1400" dirty="0" smtClean="0"/>
              <a:t> of mitigation commitments in INDC documents?</a:t>
            </a:r>
          </a:p>
          <a:p>
            <a:r>
              <a:rPr lang="en-GB" sz="1400" dirty="0" smtClean="0"/>
              <a:t>How are different countries including adaptation in their INDCs?</a:t>
            </a:r>
            <a:endParaRPr lang="en-GB" sz="1400" dirty="0"/>
          </a:p>
        </p:txBody>
      </p:sp>
      <p:sp>
        <p:nvSpPr>
          <p:cNvPr id="44" name="Rectangle 43"/>
          <p:cNvSpPr/>
          <p:nvPr/>
        </p:nvSpPr>
        <p:spPr>
          <a:xfrm>
            <a:off x="1291507" y="4055228"/>
            <a:ext cx="6560986" cy="4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ctr"/>
            <a:r>
              <a:rPr lang="en-GB" dirty="0" smtClean="0">
                <a:solidFill>
                  <a:schemeClr val="tx1"/>
                </a:solidFill>
              </a:rPr>
              <a:t>Topics covered</a:t>
            </a:r>
            <a:endParaRPr lang="en-GB" dirty="0">
              <a:solidFill>
                <a:schemeClr val="tx1"/>
              </a:solidFill>
            </a:endParaRPr>
          </a:p>
        </p:txBody>
      </p:sp>
    </p:spTree>
    <p:extLst>
      <p:ext uri="{BB962C8B-B14F-4D97-AF65-F5344CB8AC3E}">
        <p14:creationId xmlns:p14="http://schemas.microsoft.com/office/powerpoint/2010/main" val="3848522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11</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1 </a:t>
            </a:r>
            <a:r>
              <a:rPr lang="en-GB" sz="2000" b="1" dirty="0"/>
              <a:t>What can we learn from existing INDC </a:t>
            </a:r>
            <a:r>
              <a:rPr lang="en-GB" sz="2000" b="1" dirty="0" smtClean="0"/>
              <a:t>submissions?</a:t>
            </a:r>
            <a:endParaRPr lang="en-GB" sz="2000" b="1" dirty="0"/>
          </a:p>
        </p:txBody>
      </p:sp>
      <p:sp>
        <p:nvSpPr>
          <p:cNvPr id="31" name="Title 1"/>
          <p:cNvSpPr txBox="1">
            <a:spLocks/>
          </p:cNvSpPr>
          <p:nvPr/>
        </p:nvSpPr>
        <p:spPr>
          <a:xfrm>
            <a:off x="171785" y="1391770"/>
            <a:ext cx="7632812"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Overview of existing submissions</a:t>
            </a:r>
            <a:endParaRPr lang="en-US" dirty="0"/>
          </a:p>
        </p:txBody>
      </p:sp>
      <p:sp>
        <p:nvSpPr>
          <p:cNvPr id="33" name="TextBox 32"/>
          <p:cNvSpPr txBox="1"/>
          <p:nvPr/>
        </p:nvSpPr>
        <p:spPr>
          <a:xfrm>
            <a:off x="457200" y="2142437"/>
            <a:ext cx="8258175" cy="3939540"/>
          </a:xfrm>
          <a:prstGeom prst="rect">
            <a:avLst/>
          </a:prstGeom>
          <a:noFill/>
        </p:spPr>
        <p:txBody>
          <a:bodyPr wrap="square" rtlCol="0">
            <a:spAutoFit/>
          </a:bodyPr>
          <a:lstStyle/>
          <a:p>
            <a:pPr>
              <a:spcBef>
                <a:spcPts val="1200"/>
              </a:spcBef>
            </a:pPr>
            <a:r>
              <a:rPr lang="en-US" sz="2000" b="1" dirty="0" smtClean="0"/>
              <a:t>Coverage: </a:t>
            </a:r>
            <a:r>
              <a:rPr lang="en-US" sz="2000" dirty="0"/>
              <a:t>C</a:t>
            </a:r>
            <a:r>
              <a:rPr lang="en-US" sz="2000" dirty="0" smtClean="0"/>
              <a:t>ountries cover a </a:t>
            </a:r>
            <a:r>
              <a:rPr lang="en-US" sz="2000" dirty="0"/>
              <a:t>range of regions and income </a:t>
            </a:r>
            <a:r>
              <a:rPr lang="en-US" sz="2000" dirty="0" smtClean="0"/>
              <a:t>levels.</a:t>
            </a:r>
          </a:p>
          <a:p>
            <a:pPr>
              <a:spcBef>
                <a:spcPts val="1200"/>
              </a:spcBef>
            </a:pPr>
            <a:r>
              <a:rPr lang="en-US" sz="2000" b="1" dirty="0" smtClean="0"/>
              <a:t>INDC types: </a:t>
            </a:r>
            <a:r>
              <a:rPr lang="en-US" sz="2000" dirty="0" smtClean="0"/>
              <a:t>Most are based </a:t>
            </a:r>
            <a:r>
              <a:rPr lang="en-US" sz="2000" dirty="0"/>
              <a:t>on economy-wide GHG </a:t>
            </a:r>
            <a:r>
              <a:rPr lang="en-US" sz="2000" dirty="0" smtClean="0"/>
              <a:t>targets; less than half of all </a:t>
            </a:r>
            <a:r>
              <a:rPr lang="en-US" sz="2000" dirty="0"/>
              <a:t>Parties are eventually </a:t>
            </a:r>
            <a:r>
              <a:rPr lang="en-US" sz="2000" dirty="0" smtClean="0"/>
              <a:t>expected </a:t>
            </a:r>
            <a:r>
              <a:rPr lang="en-US" sz="2000" dirty="0"/>
              <a:t>to include </a:t>
            </a:r>
            <a:r>
              <a:rPr lang="en-US" sz="2000" dirty="0" smtClean="0"/>
              <a:t>these.</a:t>
            </a:r>
            <a:endParaRPr lang="en-US" sz="2000" dirty="0"/>
          </a:p>
          <a:p>
            <a:pPr>
              <a:spcBef>
                <a:spcPts val="1200"/>
              </a:spcBef>
            </a:pPr>
            <a:r>
              <a:rPr lang="en-US" sz="2000" b="1" dirty="0" smtClean="0"/>
              <a:t>Mitigation and adaptation:</a:t>
            </a:r>
            <a:r>
              <a:rPr lang="en-US" sz="2000" dirty="0" smtClean="0"/>
              <a:t> All focus primarily on mitigation; of 22 INDC submissions, 13 have included adaptation; EU and US have submitted separate documents on adaptation; over 50% of countries are expected to include an adaptation component.</a:t>
            </a:r>
            <a:endParaRPr lang="en-US" sz="2000" dirty="0"/>
          </a:p>
          <a:p>
            <a:pPr>
              <a:spcBef>
                <a:spcPts val="1200"/>
              </a:spcBef>
            </a:pPr>
            <a:r>
              <a:rPr lang="en-US" sz="2000" b="1" dirty="0" smtClean="0"/>
              <a:t>Conditional INDCs: </a:t>
            </a:r>
            <a:r>
              <a:rPr lang="en-US" sz="2000" dirty="0" smtClean="0"/>
              <a:t>Mexico’s and Morocco’s INDCs are existing examples that include both an unconditional and a conditional contribution</a:t>
            </a:r>
            <a:r>
              <a:rPr lang="en-GB" sz="2000" dirty="0" smtClean="0"/>
              <a:t>. For Ethiopia, the distinction between supported and unsupported elements will come at a later stage.</a:t>
            </a:r>
            <a:endParaRPr lang="en-US" sz="2000" dirty="0" smtClean="0"/>
          </a:p>
        </p:txBody>
      </p:sp>
    </p:spTree>
    <p:extLst>
      <p:ext uri="{BB962C8B-B14F-4D97-AF65-F5344CB8AC3E}">
        <p14:creationId xmlns:p14="http://schemas.microsoft.com/office/powerpoint/2010/main" val="261520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12</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1.1 Type of mitigation contributions</a:t>
            </a:r>
            <a:endParaRPr lang="en-GB" sz="2000" b="1" dirty="0"/>
          </a:p>
        </p:txBody>
      </p:sp>
      <p:graphicFrame>
        <p:nvGraphicFramePr>
          <p:cNvPr id="3" name="Table 2"/>
          <p:cNvGraphicFramePr>
            <a:graphicFrameLocks noGrp="1"/>
          </p:cNvGraphicFramePr>
          <p:nvPr>
            <p:extLst>
              <p:ext uri="{D42A27DB-BD31-4B8C-83A1-F6EECF244321}">
                <p14:modId xmlns:p14="http://schemas.microsoft.com/office/powerpoint/2010/main" val="1022169743"/>
              </p:ext>
            </p:extLst>
          </p:nvPr>
        </p:nvGraphicFramePr>
        <p:xfrm>
          <a:off x="1" y="1934768"/>
          <a:ext cx="9143999" cy="3156335"/>
        </p:xfrm>
        <a:graphic>
          <a:graphicData uri="http://schemas.openxmlformats.org/drawingml/2006/table">
            <a:tbl>
              <a:tblPr firstRow="1" bandRow="1">
                <a:tableStyleId>{F5AB1C69-6EDB-4FF4-983F-18BD219EF322}</a:tableStyleId>
              </a:tblPr>
              <a:tblGrid>
                <a:gridCol w="1469479"/>
                <a:gridCol w="3082082"/>
                <a:gridCol w="3315795"/>
                <a:gridCol w="1276643"/>
              </a:tblGrid>
              <a:tr h="273533">
                <a:tc>
                  <a:txBody>
                    <a:bodyPr/>
                    <a:lstStyle/>
                    <a:p>
                      <a:pPr algn="l" rtl="0" fontAlgn="ctr"/>
                      <a:r>
                        <a:rPr lang="en-GB" sz="1350" b="1" i="0" u="none" strike="noStrike" dirty="0">
                          <a:solidFill>
                            <a:srgbClr val="FFFFFF"/>
                          </a:solidFill>
                          <a:effectLst/>
                          <a:latin typeface="Calibri" panose="020F0502020204030204" pitchFamily="34" charset="0"/>
                        </a:rPr>
                        <a:t>Party</a:t>
                      </a:r>
                    </a:p>
                  </a:txBody>
                  <a:tcPr marL="72000"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INDC Type (mitigation)</a:t>
                      </a:r>
                    </a:p>
                  </a:txBody>
                  <a:tcPr marL="9525"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Target</a:t>
                      </a:r>
                    </a:p>
                  </a:txBody>
                  <a:tcPr marL="9525"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Ref. Point</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Andorra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Sectoral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37%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Canada</a:t>
                      </a:r>
                    </a:p>
                  </a:txBody>
                  <a:tcPr marL="72000" marR="9525" marT="9525" marB="0" anchor="ctr"/>
                </a:tc>
                <a:tc>
                  <a:txBody>
                    <a:bodyPr/>
                    <a:lstStyle/>
                    <a:p>
                      <a:pPr algn="l" rtl="0" fontAlgn="ctr"/>
                      <a:r>
                        <a:rPr lang="en-GB" sz="1350" b="0" i="0" u="none" strike="noStrike" dirty="0">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2005</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China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Decarbonisation indicator</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Reduce emissions intensity of GDP by 60-65% by 2030</a:t>
                      </a:r>
                    </a:p>
                  </a:txBody>
                  <a:tcPr marL="9525" marR="9525" marT="9525" marB="0" anchor="ctr"/>
                </a:tc>
                <a:tc>
                  <a:txBody>
                    <a:bodyPr/>
                    <a:lstStyle/>
                    <a:p>
                      <a:pPr algn="l" rtl="0" fontAlgn="ctr"/>
                      <a:r>
                        <a:rPr lang="en-GB" sz="1350" b="0" i="0" u="none" strike="noStrike" dirty="0">
                          <a:solidFill>
                            <a:srgbClr val="000000"/>
                          </a:solidFill>
                          <a:effectLst/>
                          <a:latin typeface="Calibri" panose="020F0502020204030204" pitchFamily="34" charset="0"/>
                        </a:rPr>
                        <a:t>2005</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Ethiopia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 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64%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EU</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40%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Gabon</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 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50% GHG reduction by 2025</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Iceland</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40%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Japan</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26%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2013</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Kenya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Liechtenstein</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40% GHG reduction by 2030</a:t>
                      </a:r>
                    </a:p>
                  </a:txBody>
                  <a:tcPr marL="9525" marR="9525" marT="9525" marB="0" anchor="ctr"/>
                </a:tc>
                <a:tc>
                  <a:txBody>
                    <a:bodyPr/>
                    <a:lstStyle/>
                    <a:p>
                      <a:pPr algn="l" rtl="0" fontAlgn="ctr"/>
                      <a:r>
                        <a:rPr lang="en-GB" sz="1350" b="0" i="0" u="none" strike="noStrike" dirty="0">
                          <a:solidFill>
                            <a:srgbClr val="000000"/>
                          </a:solidFill>
                          <a:effectLst/>
                          <a:latin typeface="Calibri" panose="020F0502020204030204" pitchFamily="34" charset="0"/>
                        </a:rPr>
                        <a:t>1990</a:t>
                      </a:r>
                    </a:p>
                  </a:txBody>
                  <a:tcPr marL="9525" marR="9525" marT="9525" marB="0" anchor="ctr"/>
                </a:tc>
              </a:tr>
            </a:tbl>
          </a:graphicData>
        </a:graphic>
      </p:graphicFrame>
      <p:sp>
        <p:nvSpPr>
          <p:cNvPr id="4" name="TextBox 3"/>
          <p:cNvSpPr txBox="1"/>
          <p:nvPr/>
        </p:nvSpPr>
        <p:spPr>
          <a:xfrm>
            <a:off x="171785" y="5552768"/>
            <a:ext cx="8653560" cy="461665"/>
          </a:xfrm>
          <a:prstGeom prst="rect">
            <a:avLst/>
          </a:prstGeom>
          <a:noFill/>
        </p:spPr>
        <p:txBody>
          <a:bodyPr wrap="square" rtlCol="0">
            <a:spAutoFit/>
          </a:bodyPr>
          <a:lstStyle/>
          <a:p>
            <a:r>
              <a:rPr lang="en-GB" sz="1200" dirty="0" smtClean="0"/>
              <a:t>Summary of INDCs submitted by June 11 2015	</a:t>
            </a:r>
            <a:r>
              <a:rPr lang="en-GB" sz="1200" baseline="30000" dirty="0" smtClean="0"/>
              <a:t>+ </a:t>
            </a:r>
            <a:r>
              <a:rPr lang="en-GB" sz="1200" dirty="0" smtClean="0"/>
              <a:t>= Unconditional contribution	</a:t>
            </a:r>
            <a:r>
              <a:rPr lang="en-GB" sz="1200" baseline="30000" dirty="0" smtClean="0"/>
              <a:t>++ </a:t>
            </a:r>
            <a:r>
              <a:rPr lang="en-GB" sz="1200" dirty="0" smtClean="0"/>
              <a:t>= Conditional contribution</a:t>
            </a:r>
          </a:p>
          <a:p>
            <a:r>
              <a:rPr lang="en-GB" sz="1200" dirty="0" smtClean="0"/>
              <a:t>BY = target is relative to a Base Year	BAU = target is relative to a </a:t>
            </a:r>
            <a:r>
              <a:rPr lang="en-GB" sz="1200" i="1" dirty="0" smtClean="0"/>
              <a:t>Business As Usual</a:t>
            </a:r>
            <a:r>
              <a:rPr lang="en-GB" sz="1200" dirty="0" smtClean="0"/>
              <a:t> trajectory</a:t>
            </a:r>
            <a:endParaRPr lang="en-GB" sz="1200" dirty="0"/>
          </a:p>
        </p:txBody>
      </p:sp>
      <p:sp>
        <p:nvSpPr>
          <p:cNvPr id="9" name="Rectangle 8"/>
          <p:cNvSpPr/>
          <p:nvPr/>
        </p:nvSpPr>
        <p:spPr>
          <a:xfrm>
            <a:off x="0" y="5091103"/>
            <a:ext cx="9341224" cy="276999"/>
          </a:xfrm>
          <a:prstGeom prst="rect">
            <a:avLst/>
          </a:prstGeom>
        </p:spPr>
        <p:txBody>
          <a:bodyPr wrap="square">
            <a:spAutoFit/>
          </a:bodyPr>
          <a:lstStyle/>
          <a:p>
            <a:r>
              <a:rPr lang="en-GB" sz="1200" dirty="0" smtClean="0"/>
              <a:t>Table 1 (Page 1/2): Overview of existing submissions</a:t>
            </a:r>
            <a:endParaRPr lang="en-GB" sz="1200" dirty="0"/>
          </a:p>
        </p:txBody>
      </p:sp>
      <p:sp>
        <p:nvSpPr>
          <p:cNvPr id="11" name="Title 1"/>
          <p:cNvSpPr txBox="1">
            <a:spLocks/>
          </p:cNvSpPr>
          <p:nvPr/>
        </p:nvSpPr>
        <p:spPr>
          <a:xfrm>
            <a:off x="171784" y="1185363"/>
            <a:ext cx="8057816"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t>Existing mitigation contributions</a:t>
            </a:r>
            <a:endParaRPr lang="en-US" sz="3300" dirty="0"/>
          </a:p>
        </p:txBody>
      </p:sp>
    </p:spTree>
    <p:extLst>
      <p:ext uri="{BB962C8B-B14F-4D97-AF65-F5344CB8AC3E}">
        <p14:creationId xmlns:p14="http://schemas.microsoft.com/office/powerpoint/2010/main" val="3930513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13</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1.1 </a:t>
            </a:r>
            <a:r>
              <a:rPr lang="en-GB" sz="2000" b="1" dirty="0" smtClean="0"/>
              <a:t>Type </a:t>
            </a:r>
            <a:r>
              <a:rPr lang="en-GB" sz="2000" b="1" dirty="0"/>
              <a:t>of mitigation contributions</a:t>
            </a:r>
          </a:p>
        </p:txBody>
      </p:sp>
      <p:graphicFrame>
        <p:nvGraphicFramePr>
          <p:cNvPr id="3" name="Table 2"/>
          <p:cNvGraphicFramePr>
            <a:graphicFrameLocks noGrp="1"/>
          </p:cNvGraphicFramePr>
          <p:nvPr>
            <p:extLst>
              <p:ext uri="{D42A27DB-BD31-4B8C-83A1-F6EECF244321}">
                <p14:modId xmlns:p14="http://schemas.microsoft.com/office/powerpoint/2010/main" val="3457178439"/>
              </p:ext>
            </p:extLst>
          </p:nvPr>
        </p:nvGraphicFramePr>
        <p:xfrm>
          <a:off x="1" y="1934768"/>
          <a:ext cx="9143999" cy="3156335"/>
        </p:xfrm>
        <a:graphic>
          <a:graphicData uri="http://schemas.openxmlformats.org/drawingml/2006/table">
            <a:tbl>
              <a:tblPr firstRow="1" bandRow="1">
                <a:tableStyleId>{F5AB1C69-6EDB-4FF4-983F-18BD219EF322}</a:tableStyleId>
              </a:tblPr>
              <a:tblGrid>
                <a:gridCol w="1469479"/>
                <a:gridCol w="3082082"/>
                <a:gridCol w="3315795"/>
                <a:gridCol w="1276643"/>
              </a:tblGrid>
              <a:tr h="273533">
                <a:tc>
                  <a:txBody>
                    <a:bodyPr/>
                    <a:lstStyle/>
                    <a:p>
                      <a:pPr algn="l" rtl="0" fontAlgn="ctr"/>
                      <a:r>
                        <a:rPr lang="en-GB" sz="1350" b="1" i="0" u="none" strike="noStrike" dirty="0">
                          <a:solidFill>
                            <a:srgbClr val="FFFFFF"/>
                          </a:solidFill>
                          <a:effectLst/>
                          <a:latin typeface="Calibri" panose="020F0502020204030204" pitchFamily="34" charset="0"/>
                        </a:rPr>
                        <a:t>Party</a:t>
                      </a:r>
                    </a:p>
                  </a:txBody>
                  <a:tcPr marL="72000"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INDC Type (mitigation)</a:t>
                      </a:r>
                    </a:p>
                  </a:txBody>
                  <a:tcPr marL="9525"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Target</a:t>
                      </a:r>
                    </a:p>
                  </a:txBody>
                  <a:tcPr marL="9525" marR="9525" marT="9525" marB="0" anchor="ctr"/>
                </a:tc>
                <a:tc>
                  <a:txBody>
                    <a:bodyPr/>
                    <a:lstStyle/>
                    <a:p>
                      <a:pPr algn="ctr" rtl="0" fontAlgn="ctr"/>
                      <a:r>
                        <a:rPr lang="en-GB" sz="1350" b="1" i="0" u="none" strike="noStrike">
                          <a:solidFill>
                            <a:srgbClr val="FFFFFF"/>
                          </a:solidFill>
                          <a:effectLst/>
                          <a:latin typeface="Calibri" panose="020F0502020204030204" pitchFamily="34" charset="0"/>
                        </a:rPr>
                        <a:t>Ref. Point</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Marshall Islands</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32% GHG reduction by 2025</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2010</a:t>
                      </a:r>
                    </a:p>
                  </a:txBody>
                  <a:tcPr marL="9525" marR="9525" marT="9525" marB="0" anchor="ctr"/>
                </a:tc>
              </a:tr>
              <a:tr h="273533">
                <a:tc>
                  <a:txBody>
                    <a:bodyPr/>
                    <a:lstStyle/>
                    <a:p>
                      <a:pPr algn="l" rtl="0" fontAlgn="ctr"/>
                      <a:r>
                        <a:rPr lang="en-GB" sz="1350" b="0" i="0" u="none" strike="noStrike">
                          <a:solidFill>
                            <a:srgbClr val="000000"/>
                          </a:solidFill>
                          <a:effectLst/>
                          <a:latin typeface="Calibri" panose="020F0502020204030204" pitchFamily="34" charset="0"/>
                        </a:rPr>
                        <a:t>Mexico</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25%</a:t>
                      </a:r>
                      <a:r>
                        <a:rPr lang="en-GB" sz="1350" b="0" i="0" u="none" strike="noStrike" baseline="30000">
                          <a:solidFill>
                            <a:srgbClr val="000000"/>
                          </a:solidFill>
                          <a:effectLst/>
                          <a:latin typeface="Calibri" panose="020F0502020204030204" pitchFamily="34" charset="0"/>
                        </a:rPr>
                        <a:t>+</a:t>
                      </a:r>
                      <a:r>
                        <a:rPr lang="en-GB" sz="1350" b="0" i="0" u="none" strike="noStrike">
                          <a:solidFill>
                            <a:srgbClr val="000000"/>
                          </a:solidFill>
                          <a:effectLst/>
                          <a:latin typeface="Calibri" panose="020F0502020204030204" pitchFamily="34" charset="0"/>
                        </a:rPr>
                        <a:t> / 40%</a:t>
                      </a:r>
                      <a:r>
                        <a:rPr lang="en-GB" sz="1350" b="0" i="0" u="none" strike="noStrike" baseline="30000">
                          <a:solidFill>
                            <a:srgbClr val="000000"/>
                          </a:solidFill>
                          <a:effectLst/>
                          <a:latin typeface="Calibri" panose="020F0502020204030204" pitchFamily="34" charset="0"/>
                        </a:rPr>
                        <a:t>++</a:t>
                      </a:r>
                      <a:r>
                        <a:rPr lang="en-GB" sz="1350" b="0" i="0" u="none" strike="noStrike">
                          <a:solidFill>
                            <a:srgbClr val="000000"/>
                          </a:solidFill>
                          <a:effectLst/>
                          <a:latin typeface="Calibri" panose="020F0502020204030204" pitchFamily="34" charset="0"/>
                        </a:rPr>
                        <a:t> GHG &amp; SLCP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a:solidFill>
                            <a:srgbClr val="000000"/>
                          </a:solidFill>
                          <a:effectLst/>
                          <a:latin typeface="Calibri" panose="020F0502020204030204" pitchFamily="34" charset="0"/>
                        </a:rPr>
                        <a:t>Monaco</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50%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Morocco</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 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13%</a:t>
                      </a:r>
                      <a:r>
                        <a:rPr lang="en-GB" sz="1350" b="0" i="0" u="none" strike="noStrike" baseline="30000">
                          <a:solidFill>
                            <a:srgbClr val="000000"/>
                          </a:solidFill>
                          <a:effectLst/>
                          <a:latin typeface="Calibri" panose="020F0502020204030204" pitchFamily="34" charset="0"/>
                        </a:rPr>
                        <a:t>+</a:t>
                      </a:r>
                      <a:r>
                        <a:rPr lang="en-GB" sz="1350" b="0" i="0" u="none" strike="noStrike">
                          <a:solidFill>
                            <a:srgbClr val="000000"/>
                          </a:solidFill>
                          <a:effectLst/>
                          <a:latin typeface="Calibri" panose="020F0502020204030204" pitchFamily="34" charset="0"/>
                        </a:rPr>
                        <a:t> / 32%</a:t>
                      </a:r>
                      <a:r>
                        <a:rPr lang="en-GB" sz="1350" b="0" i="0" u="none" strike="noStrike" baseline="30000">
                          <a:solidFill>
                            <a:srgbClr val="000000"/>
                          </a:solidFill>
                          <a:effectLst/>
                          <a:latin typeface="Calibri" panose="020F0502020204030204" pitchFamily="34" charset="0"/>
                        </a:rPr>
                        <a:t>++</a:t>
                      </a:r>
                      <a:r>
                        <a:rPr lang="en-GB" sz="1350" b="0" i="0" u="none" strike="noStrike">
                          <a:solidFill>
                            <a:srgbClr val="000000"/>
                          </a:solidFill>
                          <a:effectLst/>
                          <a:latin typeface="Calibri" panose="020F0502020204030204" pitchFamily="34" charset="0"/>
                        </a:rPr>
                        <a:t>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New Zealand</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2005</a:t>
                      </a:r>
                    </a:p>
                  </a:txBody>
                  <a:tcPr marL="9525" marR="9525" marT="9525" marB="0" anchor="ctr"/>
                </a:tc>
              </a:tr>
              <a:tr h="273533">
                <a:tc>
                  <a:txBody>
                    <a:bodyPr/>
                    <a:lstStyle/>
                    <a:p>
                      <a:pPr algn="l" rtl="0" fontAlgn="ctr"/>
                      <a:r>
                        <a:rPr lang="en-GB" sz="1350" b="0" i="0" u="none" strike="noStrike">
                          <a:solidFill>
                            <a:srgbClr val="000000"/>
                          </a:solidFill>
                          <a:effectLst/>
                          <a:latin typeface="Calibri" panose="020F0502020204030204" pitchFamily="34" charset="0"/>
                        </a:rPr>
                        <a:t>Norway</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40%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Republic of Korea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BAU</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37%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BAU</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Russia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Limit GHGs to 70-75%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Serbia</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Economy-wide GHG target - BY</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9.8% GHG reduction by 2030</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1990</a:t>
                      </a:r>
                    </a:p>
                  </a:txBody>
                  <a:tcPr marL="9525" marR="9525" marT="9525" marB="0" anchor="ctr"/>
                </a:tc>
              </a:tr>
              <a:tr h="273533">
                <a:tc>
                  <a:txBody>
                    <a:bodyPr/>
                    <a:lstStyle/>
                    <a:p>
                      <a:pPr algn="l" rtl="0" fontAlgn="ctr"/>
                      <a:r>
                        <a:rPr lang="en-GB" sz="1350" b="0" i="0" u="none" strike="noStrike" dirty="0">
                          <a:solidFill>
                            <a:srgbClr val="000000"/>
                          </a:solidFill>
                          <a:effectLst/>
                          <a:latin typeface="Calibri" panose="020F0502020204030204" pitchFamily="34" charset="0"/>
                        </a:rPr>
                        <a:t>Singapore</a:t>
                      </a:r>
                    </a:p>
                  </a:txBody>
                  <a:tcPr marL="72000"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Decarbonisation indicator</a:t>
                      </a:r>
                    </a:p>
                  </a:txBody>
                  <a:tcPr marL="9525" marR="9525" marT="9525" marB="0" anchor="ctr"/>
                </a:tc>
                <a:tc>
                  <a:txBody>
                    <a:bodyPr/>
                    <a:lstStyle/>
                    <a:p>
                      <a:pPr algn="l" rtl="0" fontAlgn="ctr"/>
                      <a:r>
                        <a:rPr lang="en-GB" sz="1350" b="0" i="0" u="none" strike="noStrike">
                          <a:solidFill>
                            <a:srgbClr val="000000"/>
                          </a:solidFill>
                          <a:effectLst/>
                          <a:latin typeface="Calibri" panose="020F0502020204030204" pitchFamily="34" charset="0"/>
                        </a:rPr>
                        <a:t>Reduce emissions intensity of GDP by 36% by 2030</a:t>
                      </a:r>
                    </a:p>
                  </a:txBody>
                  <a:tcPr marL="9525" marR="9525" marT="9525" marB="0" anchor="ctr"/>
                </a:tc>
                <a:tc>
                  <a:txBody>
                    <a:bodyPr/>
                    <a:lstStyle/>
                    <a:p>
                      <a:pPr algn="l" rtl="0" fontAlgn="ctr"/>
                      <a:r>
                        <a:rPr lang="en-GB" sz="1350" b="0" i="0" u="none" strike="noStrike" dirty="0">
                          <a:solidFill>
                            <a:srgbClr val="000000"/>
                          </a:solidFill>
                          <a:effectLst/>
                          <a:latin typeface="Calibri" panose="020F0502020204030204" pitchFamily="34" charset="0"/>
                        </a:rPr>
                        <a:t>2005</a:t>
                      </a:r>
                    </a:p>
                  </a:txBody>
                  <a:tcPr marL="9525" marR="9525" marT="9525" marB="0" anchor="ctr"/>
                </a:tc>
              </a:tr>
            </a:tbl>
          </a:graphicData>
        </a:graphic>
      </p:graphicFrame>
      <p:sp>
        <p:nvSpPr>
          <p:cNvPr id="4" name="TextBox 3"/>
          <p:cNvSpPr txBox="1"/>
          <p:nvPr/>
        </p:nvSpPr>
        <p:spPr>
          <a:xfrm>
            <a:off x="171785" y="5552768"/>
            <a:ext cx="8653560" cy="461665"/>
          </a:xfrm>
          <a:prstGeom prst="rect">
            <a:avLst/>
          </a:prstGeom>
          <a:noFill/>
        </p:spPr>
        <p:txBody>
          <a:bodyPr wrap="square" rtlCol="0">
            <a:spAutoFit/>
          </a:bodyPr>
          <a:lstStyle/>
          <a:p>
            <a:r>
              <a:rPr lang="en-GB" sz="1200" dirty="0" smtClean="0"/>
              <a:t>Summary of INDCs submitted by June 11 2015	</a:t>
            </a:r>
            <a:r>
              <a:rPr lang="en-GB" sz="1200" baseline="30000" dirty="0" smtClean="0"/>
              <a:t>+ </a:t>
            </a:r>
            <a:r>
              <a:rPr lang="en-GB" sz="1200" dirty="0" smtClean="0"/>
              <a:t>= Unconditional contribution	</a:t>
            </a:r>
            <a:r>
              <a:rPr lang="en-GB" sz="1200" baseline="30000" dirty="0" smtClean="0"/>
              <a:t>++ </a:t>
            </a:r>
            <a:r>
              <a:rPr lang="en-GB" sz="1200" dirty="0" smtClean="0"/>
              <a:t>= Conditional contribution</a:t>
            </a:r>
          </a:p>
          <a:p>
            <a:r>
              <a:rPr lang="en-GB" sz="1200" dirty="0" smtClean="0"/>
              <a:t>BY = target is relative to a Base Year	BAU = target is relative to a </a:t>
            </a:r>
            <a:r>
              <a:rPr lang="en-GB" sz="1200" i="1" dirty="0" smtClean="0"/>
              <a:t>Business As Usual</a:t>
            </a:r>
            <a:r>
              <a:rPr lang="en-GB" sz="1200" dirty="0" smtClean="0"/>
              <a:t> trajectory</a:t>
            </a:r>
            <a:endParaRPr lang="en-GB" sz="1200" dirty="0"/>
          </a:p>
        </p:txBody>
      </p:sp>
      <p:sp>
        <p:nvSpPr>
          <p:cNvPr id="9" name="Rectangle 8"/>
          <p:cNvSpPr/>
          <p:nvPr/>
        </p:nvSpPr>
        <p:spPr>
          <a:xfrm>
            <a:off x="0" y="5091103"/>
            <a:ext cx="9341224" cy="276999"/>
          </a:xfrm>
          <a:prstGeom prst="rect">
            <a:avLst/>
          </a:prstGeom>
        </p:spPr>
        <p:txBody>
          <a:bodyPr wrap="square">
            <a:spAutoFit/>
          </a:bodyPr>
          <a:lstStyle/>
          <a:p>
            <a:r>
              <a:rPr lang="en-GB" sz="1200" dirty="0" smtClean="0"/>
              <a:t>Table 1 (Page 2/2): Overview of existing submissions</a:t>
            </a:r>
            <a:endParaRPr lang="en-GB" sz="1200" dirty="0"/>
          </a:p>
        </p:txBody>
      </p:sp>
      <p:sp>
        <p:nvSpPr>
          <p:cNvPr id="11" name="Title 1"/>
          <p:cNvSpPr txBox="1">
            <a:spLocks/>
          </p:cNvSpPr>
          <p:nvPr/>
        </p:nvSpPr>
        <p:spPr>
          <a:xfrm>
            <a:off x="171784" y="1185363"/>
            <a:ext cx="8057816"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t>Existing mitigation contributions</a:t>
            </a:r>
            <a:endParaRPr lang="en-US" sz="3300" dirty="0"/>
          </a:p>
        </p:txBody>
      </p:sp>
    </p:spTree>
    <p:extLst>
      <p:ext uri="{BB962C8B-B14F-4D97-AF65-F5344CB8AC3E}">
        <p14:creationId xmlns:p14="http://schemas.microsoft.com/office/powerpoint/2010/main" val="1640317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14</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1.1 </a:t>
            </a:r>
            <a:r>
              <a:rPr lang="en-GB" sz="2000" b="1" dirty="0" smtClean="0"/>
              <a:t>Type </a:t>
            </a:r>
            <a:r>
              <a:rPr lang="en-GB" sz="2000" b="1" dirty="0"/>
              <a:t>of mitigation contributions</a:t>
            </a:r>
          </a:p>
        </p:txBody>
      </p:sp>
      <p:sp>
        <p:nvSpPr>
          <p:cNvPr id="11" name="Title 1"/>
          <p:cNvSpPr txBox="1">
            <a:spLocks/>
          </p:cNvSpPr>
          <p:nvPr/>
        </p:nvSpPr>
        <p:spPr>
          <a:xfrm>
            <a:off x="171784" y="1185363"/>
            <a:ext cx="8057816"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t>Existing mitigation contributions</a:t>
            </a:r>
            <a:endParaRPr lang="en-US" sz="3300" dirty="0"/>
          </a:p>
        </p:txBody>
      </p:sp>
      <p:graphicFrame>
        <p:nvGraphicFramePr>
          <p:cNvPr id="12" name="Chart 11"/>
          <p:cNvGraphicFramePr>
            <a:graphicFrameLocks/>
          </p:cNvGraphicFramePr>
          <p:nvPr>
            <p:extLst>
              <p:ext uri="{D42A27DB-BD31-4B8C-83A1-F6EECF244321}">
                <p14:modId xmlns:p14="http://schemas.microsoft.com/office/powerpoint/2010/main" val="3797098020"/>
              </p:ext>
            </p:extLst>
          </p:nvPr>
        </p:nvGraphicFramePr>
        <p:xfrm>
          <a:off x="0" y="1818620"/>
          <a:ext cx="485438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918212674"/>
              </p:ext>
            </p:extLst>
          </p:nvPr>
        </p:nvGraphicFramePr>
        <p:xfrm>
          <a:off x="4625787" y="2896932"/>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4787152" y="2189046"/>
            <a:ext cx="4249271" cy="707886"/>
          </a:xfrm>
          <a:prstGeom prst="rect">
            <a:avLst/>
          </a:prstGeom>
          <a:noFill/>
        </p:spPr>
        <p:txBody>
          <a:bodyPr wrap="square" rtlCol="0">
            <a:spAutoFit/>
          </a:bodyPr>
          <a:lstStyle/>
          <a:p>
            <a:pPr algn="r">
              <a:spcBef>
                <a:spcPts val="1200"/>
              </a:spcBef>
            </a:pPr>
            <a:r>
              <a:rPr lang="en-US" sz="2000" dirty="0" smtClean="0"/>
              <a:t>Most existing submissions are from industrialised countries</a:t>
            </a:r>
          </a:p>
        </p:txBody>
      </p:sp>
      <p:sp>
        <p:nvSpPr>
          <p:cNvPr id="16" name="TextBox 15"/>
          <p:cNvSpPr txBox="1"/>
          <p:nvPr/>
        </p:nvSpPr>
        <p:spPr>
          <a:xfrm>
            <a:off x="171784" y="4843173"/>
            <a:ext cx="4249271" cy="1015663"/>
          </a:xfrm>
          <a:prstGeom prst="rect">
            <a:avLst/>
          </a:prstGeom>
          <a:noFill/>
        </p:spPr>
        <p:txBody>
          <a:bodyPr wrap="square" rtlCol="0">
            <a:spAutoFit/>
          </a:bodyPr>
          <a:lstStyle/>
          <a:p>
            <a:pPr>
              <a:spcBef>
                <a:spcPts val="1200"/>
              </a:spcBef>
            </a:pPr>
            <a:r>
              <a:rPr lang="en-US" sz="2000" dirty="0" smtClean="0"/>
              <a:t>Most existing submissions include economy wide GHG targets, although are expected to use this approach</a:t>
            </a:r>
          </a:p>
        </p:txBody>
      </p:sp>
      <p:sp>
        <p:nvSpPr>
          <p:cNvPr id="17" name="Rectangle 16"/>
          <p:cNvSpPr/>
          <p:nvPr/>
        </p:nvSpPr>
        <p:spPr>
          <a:xfrm>
            <a:off x="144889" y="4510064"/>
            <a:ext cx="4303059" cy="276999"/>
          </a:xfrm>
          <a:prstGeom prst="rect">
            <a:avLst/>
          </a:prstGeom>
        </p:spPr>
        <p:txBody>
          <a:bodyPr wrap="square">
            <a:spAutoFit/>
          </a:bodyPr>
          <a:lstStyle/>
          <a:p>
            <a:r>
              <a:rPr lang="en-GB" sz="1200" dirty="0" smtClean="0"/>
              <a:t>Figure 1: Type of contribution in existing INDCs</a:t>
            </a:r>
            <a:endParaRPr lang="en-GB" sz="1200" dirty="0"/>
          </a:p>
        </p:txBody>
      </p:sp>
      <p:sp>
        <p:nvSpPr>
          <p:cNvPr id="18" name="Rectangle 17"/>
          <p:cNvSpPr/>
          <p:nvPr/>
        </p:nvSpPr>
        <p:spPr>
          <a:xfrm>
            <a:off x="6044453" y="5580209"/>
            <a:ext cx="2991970" cy="287992"/>
          </a:xfrm>
          <a:prstGeom prst="rect">
            <a:avLst/>
          </a:prstGeom>
        </p:spPr>
        <p:txBody>
          <a:bodyPr wrap="square">
            <a:spAutoFit/>
          </a:bodyPr>
          <a:lstStyle/>
          <a:p>
            <a:r>
              <a:rPr lang="en-GB" sz="1200" dirty="0" smtClean="0"/>
              <a:t>Figure 2: Regional coverage of existing INDCs</a:t>
            </a:r>
            <a:endParaRPr lang="en-GB" sz="1200" dirty="0"/>
          </a:p>
        </p:txBody>
      </p:sp>
    </p:spTree>
    <p:extLst>
      <p:ext uri="{BB962C8B-B14F-4D97-AF65-F5344CB8AC3E}">
        <p14:creationId xmlns:p14="http://schemas.microsoft.com/office/powerpoint/2010/main" val="2050297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35063"/>
            <a:ext cx="8351838" cy="1274762"/>
          </a:xfrm>
        </p:spPr>
        <p:txBody>
          <a:bodyPr>
            <a:normAutofit/>
          </a:bodyPr>
          <a:lstStyle/>
          <a:p>
            <a:r>
              <a:rPr lang="en-US" dirty="0" smtClean="0"/>
              <a:t>Format and content of submissions as to mitigation:</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15</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1.2 Format of </a:t>
            </a:r>
            <a:r>
              <a:rPr lang="en-GB" sz="2000" b="1" dirty="0"/>
              <a:t>mitigation contributions</a:t>
            </a:r>
          </a:p>
        </p:txBody>
      </p:sp>
      <p:sp>
        <p:nvSpPr>
          <p:cNvPr id="10" name="TextBox 9"/>
          <p:cNvSpPr txBox="1"/>
          <p:nvPr/>
        </p:nvSpPr>
        <p:spPr>
          <a:xfrm>
            <a:off x="334046" y="2344574"/>
            <a:ext cx="8809954" cy="2708434"/>
          </a:xfrm>
          <a:prstGeom prst="rect">
            <a:avLst/>
          </a:prstGeom>
          <a:noFill/>
        </p:spPr>
        <p:txBody>
          <a:bodyPr wrap="square" rtlCol="0">
            <a:spAutoFit/>
          </a:bodyPr>
          <a:lstStyle/>
          <a:p>
            <a:pPr>
              <a:spcBef>
                <a:spcPts val="1200"/>
              </a:spcBef>
            </a:pPr>
            <a:r>
              <a:rPr lang="en-US" sz="2000" b="1" dirty="0" smtClean="0"/>
              <a:t>Elements: </a:t>
            </a:r>
            <a:r>
              <a:rPr lang="en-US" sz="2000" dirty="0" smtClean="0"/>
              <a:t>Most existing submissions include a number of the same elements</a:t>
            </a:r>
          </a:p>
          <a:p>
            <a:pPr marL="342900" indent="-342900">
              <a:spcBef>
                <a:spcPts val="600"/>
              </a:spcBef>
              <a:buFont typeface="Arial" panose="020B0604020202020204" pitchFamily="34" charset="0"/>
              <a:buChar char="•"/>
            </a:pPr>
            <a:r>
              <a:rPr lang="en-US" sz="2000" dirty="0" smtClean="0"/>
              <a:t>Key information on the INDC (summary, ref. point, scope and coverage, methodological details) is included in </a:t>
            </a:r>
            <a:r>
              <a:rPr lang="en-US" sz="2000" i="1" dirty="0" smtClean="0"/>
              <a:t>all</a:t>
            </a:r>
            <a:r>
              <a:rPr lang="en-US" sz="2000" dirty="0" smtClean="0"/>
              <a:t> submissions.</a:t>
            </a:r>
          </a:p>
          <a:p>
            <a:pPr marL="342900" indent="-342900">
              <a:spcBef>
                <a:spcPts val="600"/>
              </a:spcBef>
              <a:buFont typeface="Arial" panose="020B0604020202020204" pitchFamily="34" charset="0"/>
              <a:buChar char="•"/>
            </a:pPr>
            <a:r>
              <a:rPr lang="en-US" sz="2000" dirty="0" smtClean="0"/>
              <a:t>Other elements are found in most submissions.</a:t>
            </a:r>
          </a:p>
          <a:p>
            <a:pPr>
              <a:spcBef>
                <a:spcPts val="1200"/>
              </a:spcBef>
            </a:pPr>
            <a:r>
              <a:rPr lang="en-US" sz="2000" b="1" dirty="0" smtClean="0"/>
              <a:t>Typical level of detail: </a:t>
            </a:r>
            <a:r>
              <a:rPr lang="en-US" sz="2000" dirty="0" smtClean="0"/>
              <a:t>Short, concise information. Ca. 5 pages in total.</a:t>
            </a:r>
            <a:endParaRPr lang="en-US" sz="2000" b="1" dirty="0" smtClean="0"/>
          </a:p>
          <a:p>
            <a:pPr>
              <a:spcBef>
                <a:spcPts val="1200"/>
              </a:spcBef>
            </a:pPr>
            <a:r>
              <a:rPr lang="en-US" sz="2000" b="1" dirty="0" smtClean="0"/>
              <a:t>Typical format: </a:t>
            </a:r>
            <a:r>
              <a:rPr lang="en-US" sz="2000" dirty="0" smtClean="0"/>
              <a:t>Highlighted summaries followed by details in tabular format (e.g. EU, Norway, Switzerland, Mexico, Russia).</a:t>
            </a:r>
            <a:endParaRPr lang="en-US" sz="2000" b="1" dirty="0" smtClean="0"/>
          </a:p>
        </p:txBody>
      </p:sp>
      <p:sp>
        <p:nvSpPr>
          <p:cNvPr id="11" name="Footer Placeholder 4"/>
          <p:cNvSpPr txBox="1">
            <a:spLocks/>
          </p:cNvSpPr>
          <p:nvPr/>
        </p:nvSpPr>
        <p:spPr>
          <a:xfrm>
            <a:off x="5623159" y="6267450"/>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bg1"/>
                </a:solidFill>
              </a:rPr>
              <a:t>www.newclimate.org</a:t>
            </a:r>
            <a:endParaRPr lang="en-GB" b="1" dirty="0">
              <a:solidFill>
                <a:schemeClr val="bg1"/>
              </a:solidFill>
            </a:endParaRPr>
          </a:p>
        </p:txBody>
      </p:sp>
      <p:sp>
        <p:nvSpPr>
          <p:cNvPr id="12" name="Slide Number Placeholder 5"/>
          <p:cNvSpPr txBox="1">
            <a:spLocks/>
          </p:cNvSpPr>
          <p:nvPr/>
        </p:nvSpPr>
        <p:spPr>
          <a:xfrm>
            <a:off x="7086600" y="6267450"/>
            <a:ext cx="1816768"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15</a:t>
            </a:fld>
            <a:endParaRPr lang="en-GB" b="1" dirty="0">
              <a:solidFill>
                <a:schemeClr val="bg1"/>
              </a:solidFill>
            </a:endParaRPr>
          </a:p>
        </p:txBody>
      </p:sp>
    </p:spTree>
    <p:extLst>
      <p:ext uri="{BB962C8B-B14F-4D97-AF65-F5344CB8AC3E}">
        <p14:creationId xmlns:p14="http://schemas.microsoft.com/office/powerpoint/2010/main" val="4204296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250830" y="6267450"/>
            <a:ext cx="1671540" cy="359917"/>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759017" cy="365125"/>
          </a:xfrm>
        </p:spPr>
        <p:txBody>
          <a:bodyPr/>
          <a:lstStyle/>
          <a:p>
            <a:fld id="{CD6F2A80-D20E-446C-B673-7986A757B4D1}" type="slidenum">
              <a:rPr lang="en-GB" b="1" smtClean="0">
                <a:solidFill>
                  <a:schemeClr val="bg1"/>
                </a:solidFill>
              </a:rPr>
              <a:t>16</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1.2 Format of mitigation </a:t>
            </a:r>
            <a:r>
              <a:rPr lang="en-GB" sz="2000" b="1" dirty="0" smtClean="0"/>
              <a:t>contributions</a:t>
            </a:r>
            <a:endParaRPr lang="en-GB" sz="2000" b="1" dirty="0"/>
          </a:p>
        </p:txBody>
      </p:sp>
      <p:graphicFrame>
        <p:nvGraphicFramePr>
          <p:cNvPr id="11" name="Table 10"/>
          <p:cNvGraphicFramePr>
            <a:graphicFrameLocks noGrp="1"/>
          </p:cNvGraphicFramePr>
          <p:nvPr>
            <p:extLst>
              <p:ext uri="{D42A27DB-BD31-4B8C-83A1-F6EECF244321}">
                <p14:modId xmlns:p14="http://schemas.microsoft.com/office/powerpoint/2010/main" val="3832253474"/>
              </p:ext>
            </p:extLst>
          </p:nvPr>
        </p:nvGraphicFramePr>
        <p:xfrm>
          <a:off x="0" y="1289805"/>
          <a:ext cx="9143999" cy="4363471"/>
        </p:xfrm>
        <a:graphic>
          <a:graphicData uri="http://schemas.openxmlformats.org/drawingml/2006/table">
            <a:tbl>
              <a:tblPr firstRow="1" bandRow="1">
                <a:tableStyleId>{F5AB1C69-6EDB-4FF4-983F-18BD219EF322}</a:tableStyleId>
              </a:tblPr>
              <a:tblGrid>
                <a:gridCol w="5784574"/>
                <a:gridCol w="3359425"/>
              </a:tblGrid>
              <a:tr h="340111">
                <a:tc>
                  <a:txBody>
                    <a:bodyPr/>
                    <a:lstStyle/>
                    <a:p>
                      <a:r>
                        <a:rPr lang="en-GB" dirty="0" smtClean="0"/>
                        <a:t>Format</a:t>
                      </a:r>
                      <a:r>
                        <a:rPr lang="en-GB" baseline="0" dirty="0" smtClean="0"/>
                        <a:t> c</a:t>
                      </a:r>
                      <a:r>
                        <a:rPr lang="en-GB" dirty="0" smtClean="0"/>
                        <a:t>omponent commonly included in existing submissions</a:t>
                      </a:r>
                      <a:endParaRPr lang="en-GB" dirty="0"/>
                    </a:p>
                  </a:txBody>
                  <a:tcPr/>
                </a:tc>
                <a:tc>
                  <a:txBody>
                    <a:bodyPr/>
                    <a:lstStyle/>
                    <a:p>
                      <a:pPr algn="ctr"/>
                      <a:r>
                        <a:rPr lang="en-GB" dirty="0" smtClean="0"/>
                        <a:t>Examples</a:t>
                      </a:r>
                      <a:endParaRPr lang="en-GB" dirty="0"/>
                    </a:p>
                  </a:txBody>
                  <a:tcPr/>
                </a:tc>
              </a:tr>
              <a:tr h="311768">
                <a:tc>
                  <a:txBody>
                    <a:bodyPr/>
                    <a:lstStyle/>
                    <a:p>
                      <a:r>
                        <a:rPr lang="en-US" sz="1600" dirty="0" smtClean="0"/>
                        <a:t>Concise</a:t>
                      </a:r>
                      <a:r>
                        <a:rPr lang="en-US" sz="1600" baseline="0" dirty="0" smtClean="0"/>
                        <a:t> 1 sentence s</a:t>
                      </a:r>
                      <a:r>
                        <a:rPr lang="en-US" sz="1600" dirty="0" smtClean="0"/>
                        <a:t>ummary of the target </a:t>
                      </a:r>
                      <a:endParaRPr lang="en-GB" sz="1600" dirty="0"/>
                    </a:p>
                  </a:txBody>
                  <a:tcPr/>
                </a:tc>
                <a:tc>
                  <a:txBody>
                    <a:bodyPr/>
                    <a:lstStyle/>
                    <a:p>
                      <a:r>
                        <a:rPr lang="en-US" sz="1600" dirty="0" smtClean="0"/>
                        <a:t>Liechtenstein, EU, US, Switzerland</a:t>
                      </a:r>
                      <a:endParaRPr lang="en-GB" sz="1600" dirty="0"/>
                    </a:p>
                  </a:txBody>
                  <a:tcPr/>
                </a:tc>
              </a:tr>
              <a:tr h="311768">
                <a:tc>
                  <a:txBody>
                    <a:bodyPr/>
                    <a:lstStyle/>
                    <a:p>
                      <a:r>
                        <a:rPr lang="en-US" sz="1600" dirty="0" smtClean="0"/>
                        <a:t>Reference point </a:t>
                      </a:r>
                      <a:endParaRPr lang="en-GB" sz="1600" dirty="0"/>
                    </a:p>
                  </a:txBody>
                  <a:tcPr/>
                </a:tc>
                <a:tc>
                  <a:txBody>
                    <a:bodyPr/>
                    <a:lstStyle/>
                    <a:p>
                      <a:r>
                        <a:rPr lang="en-US" sz="1600" dirty="0" smtClean="0"/>
                        <a:t>Andorra, Mexico and Gabon for BAU</a:t>
                      </a:r>
                      <a:endParaRPr lang="en-GB" sz="1600" dirty="0"/>
                    </a:p>
                  </a:txBody>
                  <a:tcPr/>
                </a:tc>
              </a:tr>
              <a:tr h="311768">
                <a:tc>
                  <a:txBody>
                    <a:bodyPr/>
                    <a:lstStyle/>
                    <a:p>
                      <a:r>
                        <a:rPr lang="en-US" sz="1600" dirty="0" smtClean="0"/>
                        <a:t>Scope and coverage </a:t>
                      </a:r>
                      <a:endParaRPr lang="en-GB" sz="1600" dirty="0"/>
                    </a:p>
                  </a:txBody>
                  <a:tcPr/>
                </a:tc>
                <a:tc>
                  <a:txBody>
                    <a:bodyPr/>
                    <a:lstStyle/>
                    <a:p>
                      <a:r>
                        <a:rPr lang="en-US" sz="1600" dirty="0" smtClean="0"/>
                        <a:t>EU, Norway, US, Russia</a:t>
                      </a:r>
                      <a:endParaRPr lang="en-GB" sz="1600" dirty="0"/>
                    </a:p>
                  </a:txBody>
                  <a:tcPr/>
                </a:tc>
              </a:tr>
              <a:tr h="311768">
                <a:tc>
                  <a:txBody>
                    <a:bodyPr/>
                    <a:lstStyle/>
                    <a:p>
                      <a:r>
                        <a:rPr lang="en-US" sz="1600" dirty="0" smtClean="0"/>
                        <a:t>Methodological approaches including LULUCF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EU</a:t>
                      </a:r>
                    </a:p>
                  </a:txBody>
                  <a:tcPr/>
                </a:tc>
              </a:tr>
              <a:tr h="311768">
                <a:tc>
                  <a:txBody>
                    <a:bodyPr/>
                    <a:lstStyle/>
                    <a:p>
                      <a:r>
                        <a:rPr lang="en-US" sz="1600" dirty="0" smtClean="0"/>
                        <a:t>Further technical details of the INDC </a:t>
                      </a:r>
                      <a:endParaRPr lang="en-GB" sz="1600" dirty="0"/>
                    </a:p>
                  </a:txBody>
                  <a:tcPr/>
                </a:tc>
                <a:tc>
                  <a:txBody>
                    <a:bodyPr/>
                    <a:lstStyle/>
                    <a:p>
                      <a:r>
                        <a:rPr lang="en-GB" sz="1600" dirty="0" smtClean="0"/>
                        <a:t>EU</a:t>
                      </a:r>
                      <a:endParaRPr lang="en-GB" sz="1600" dirty="0"/>
                    </a:p>
                  </a:txBody>
                  <a:tcPr/>
                </a:tc>
              </a:tr>
              <a:tr h="311768">
                <a:tc>
                  <a:txBody>
                    <a:bodyPr/>
                    <a:lstStyle/>
                    <a:p>
                      <a:r>
                        <a:rPr lang="en-US" sz="1600" dirty="0" smtClean="0"/>
                        <a:t>Long-term goals, stated but not major focus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Norway, US, Mexico</a:t>
                      </a:r>
                      <a:endParaRPr lang="en-GB" sz="1600" dirty="0" smtClean="0"/>
                    </a:p>
                  </a:txBody>
                  <a:tcPr/>
                </a:tc>
              </a:tr>
              <a:tr h="311768">
                <a:tc>
                  <a:txBody>
                    <a:bodyPr/>
                    <a:lstStyle/>
                    <a:p>
                      <a:r>
                        <a:rPr lang="en-US" sz="1600" dirty="0" smtClean="0"/>
                        <a:t>Legislative planning process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Russia, Norway</a:t>
                      </a:r>
                    </a:p>
                  </a:txBody>
                  <a:tcPr/>
                </a:tc>
              </a:tr>
              <a:tr h="311768">
                <a:tc>
                  <a:txBody>
                    <a:bodyPr/>
                    <a:lstStyle/>
                    <a:p>
                      <a:r>
                        <a:rPr lang="en-US" sz="1600" dirty="0" smtClean="0"/>
                        <a:t>Fairness, ambition and convention objective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See section 1.4</a:t>
                      </a:r>
                    </a:p>
                  </a:txBody>
                  <a:tcPr/>
                </a:tc>
              </a:tr>
              <a:tr h="311768">
                <a:tc>
                  <a:txBody>
                    <a:bodyPr/>
                    <a:lstStyle/>
                    <a:p>
                      <a:r>
                        <a:rPr lang="en-US" sz="1600" dirty="0" smtClean="0"/>
                        <a:t>Additional conditional contribution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Mexico, Morocco (see</a:t>
                      </a:r>
                      <a:r>
                        <a:rPr lang="en-GB" sz="1600" baseline="0" dirty="0" smtClean="0"/>
                        <a:t> </a:t>
                      </a:r>
                      <a:r>
                        <a:rPr lang="en-GB" sz="1600" dirty="0" smtClean="0"/>
                        <a:t>section 2.5)</a:t>
                      </a:r>
                    </a:p>
                  </a:txBody>
                  <a:tcPr/>
                </a:tc>
              </a:tr>
              <a:tr h="311768">
                <a:tc>
                  <a:txBody>
                    <a:bodyPr/>
                    <a:lstStyle/>
                    <a:p>
                      <a:r>
                        <a:rPr lang="en-US" sz="1600" dirty="0" smtClean="0"/>
                        <a:t>Finance requirements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Gabon</a:t>
                      </a:r>
                    </a:p>
                  </a:txBody>
                  <a:tcPr/>
                </a:tc>
              </a:tr>
              <a:tr h="311768">
                <a:tc>
                  <a:txBody>
                    <a:bodyPr/>
                    <a:lstStyle/>
                    <a:p>
                      <a:r>
                        <a:rPr lang="en-US" sz="1600" dirty="0" smtClean="0"/>
                        <a:t>Adaptation component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Mexico, Morocco, Ethiopia and Gabon</a:t>
                      </a:r>
                    </a:p>
                  </a:txBody>
                  <a:tcPr/>
                </a:tc>
              </a:tr>
              <a:tr h="311768">
                <a:tc>
                  <a:txBody>
                    <a:bodyPr/>
                    <a:lstStyle/>
                    <a:p>
                      <a:r>
                        <a:rPr lang="en-US" sz="1600" dirty="0" smtClean="0"/>
                        <a:t>Gender considerations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Mexico</a:t>
                      </a:r>
                    </a:p>
                  </a:txBody>
                  <a:tcPr/>
                </a:tc>
              </a:tr>
            </a:tbl>
          </a:graphicData>
        </a:graphic>
      </p:graphicFrame>
      <p:sp>
        <p:nvSpPr>
          <p:cNvPr id="12" name="TextBox 11"/>
          <p:cNvSpPr txBox="1"/>
          <p:nvPr/>
        </p:nvSpPr>
        <p:spPr>
          <a:xfrm>
            <a:off x="0" y="5678925"/>
            <a:ext cx="8653560" cy="276999"/>
          </a:xfrm>
          <a:prstGeom prst="rect">
            <a:avLst/>
          </a:prstGeom>
          <a:noFill/>
        </p:spPr>
        <p:txBody>
          <a:bodyPr wrap="square" rtlCol="0">
            <a:spAutoFit/>
          </a:bodyPr>
          <a:lstStyle/>
          <a:p>
            <a:r>
              <a:rPr lang="en-GB" sz="1200" dirty="0" smtClean="0"/>
              <a:t>Table 2: Major elements included in existing INDCs and useful examples for their formatting.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1161053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17</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1.3 How are different countries including adaptation in their INDCs?</a:t>
            </a:r>
          </a:p>
        </p:txBody>
      </p:sp>
      <p:sp>
        <p:nvSpPr>
          <p:cNvPr id="4" name="TextBox 3"/>
          <p:cNvSpPr txBox="1"/>
          <p:nvPr/>
        </p:nvSpPr>
        <p:spPr>
          <a:xfrm>
            <a:off x="171785" y="5434155"/>
            <a:ext cx="8653560" cy="307777"/>
          </a:xfrm>
          <a:prstGeom prst="rect">
            <a:avLst/>
          </a:prstGeom>
          <a:noFill/>
        </p:spPr>
        <p:txBody>
          <a:bodyPr wrap="square" rtlCol="0">
            <a:spAutoFit/>
          </a:bodyPr>
          <a:lstStyle/>
          <a:p>
            <a:r>
              <a:rPr lang="en-GB" sz="1400" dirty="0" smtClean="0"/>
              <a:t>		               (based on responses from 159 countries)</a:t>
            </a:r>
            <a:endParaRPr lang="en-GB" sz="1400" dirty="0"/>
          </a:p>
        </p:txBody>
      </p:sp>
      <p:pic>
        <p:nvPicPr>
          <p:cNvPr id="12" name="Picture 11"/>
          <p:cNvPicPr/>
          <p:nvPr/>
        </p:nvPicPr>
        <p:blipFill rotWithShape="1">
          <a:blip r:embed="rId4"/>
          <a:srcRect l="32895" t="34540" r="29514" b="30905"/>
          <a:stretch/>
        </p:blipFill>
        <p:spPr bwMode="auto">
          <a:xfrm>
            <a:off x="1658063" y="1792632"/>
            <a:ext cx="7167282" cy="3683192"/>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171785" y="1291479"/>
            <a:ext cx="8864638" cy="646331"/>
          </a:xfrm>
          <a:prstGeom prst="rect">
            <a:avLst/>
          </a:prstGeom>
        </p:spPr>
        <p:txBody>
          <a:bodyPr wrap="square">
            <a:spAutoFit/>
          </a:bodyPr>
          <a:lstStyle/>
          <a:p>
            <a:pPr lvl="0"/>
            <a:r>
              <a:rPr lang="en-GB" dirty="0" smtClean="0"/>
              <a:t>Countries </a:t>
            </a:r>
            <a:r>
              <a:rPr lang="en-GB" dirty="0"/>
              <a:t>were asked to indicate </a:t>
            </a:r>
            <a:r>
              <a:rPr lang="en-GB" dirty="0" smtClean="0"/>
              <a:t>whether </a:t>
            </a:r>
            <a:r>
              <a:rPr lang="en-GB" dirty="0"/>
              <a:t>they agree or disagree </a:t>
            </a:r>
            <a:r>
              <a:rPr lang="en-GB" dirty="0" smtClean="0"/>
              <a:t>that </a:t>
            </a:r>
            <a:r>
              <a:rPr lang="en-GB" dirty="0"/>
              <a:t>adaptation plans would form a major component of their </a:t>
            </a:r>
            <a:r>
              <a:rPr lang="en-GB" dirty="0" smtClean="0"/>
              <a:t>INDC:</a:t>
            </a:r>
            <a:endParaRPr lang="de-DE" dirty="0"/>
          </a:p>
        </p:txBody>
      </p:sp>
    </p:spTree>
    <p:extLst>
      <p:ext uri="{BB962C8B-B14F-4D97-AF65-F5344CB8AC3E}">
        <p14:creationId xmlns:p14="http://schemas.microsoft.com/office/powerpoint/2010/main" val="3143982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35063"/>
            <a:ext cx="8351838" cy="1274762"/>
          </a:xfrm>
        </p:spPr>
        <p:txBody>
          <a:bodyPr>
            <a:normAutofit/>
          </a:bodyPr>
          <a:lstStyle/>
          <a:p>
            <a:r>
              <a:rPr lang="en-US" dirty="0" smtClean="0"/>
              <a:t>Format and content of submissions as to adaptation:</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18</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1.3 How are different countries including adaptation in their INDCs?</a:t>
            </a:r>
          </a:p>
        </p:txBody>
      </p:sp>
      <p:sp>
        <p:nvSpPr>
          <p:cNvPr id="10" name="TextBox 9"/>
          <p:cNvSpPr txBox="1"/>
          <p:nvPr/>
        </p:nvSpPr>
        <p:spPr>
          <a:xfrm>
            <a:off x="171785" y="2344574"/>
            <a:ext cx="8972215" cy="4016484"/>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000" dirty="0" smtClean="0"/>
              <a:t>Some countries consider the adaptation component to be on equal footing with the mitigation component; however, most countries focus on mitigation and secondly on adaptation</a:t>
            </a:r>
            <a:r>
              <a:rPr lang="en-US" sz="2000" dirty="0"/>
              <a:t> </a:t>
            </a:r>
            <a:r>
              <a:rPr lang="en-US" sz="2000" dirty="0" smtClean="0"/>
              <a:t>in their INDCs.</a:t>
            </a:r>
          </a:p>
          <a:p>
            <a:pPr marL="342900" indent="-342900">
              <a:spcBef>
                <a:spcPts val="1200"/>
              </a:spcBef>
              <a:buFont typeface="Arial" panose="020B0604020202020204" pitchFamily="34" charset="0"/>
              <a:buChar char="•"/>
            </a:pPr>
            <a:r>
              <a:rPr lang="en-US" sz="2000" dirty="0" smtClean="0"/>
              <a:t>Countries follow very different approaches with regard to format and contents of the adaptation component of their INDCs.</a:t>
            </a:r>
          </a:p>
          <a:p>
            <a:pPr>
              <a:spcBef>
                <a:spcPts val="1200"/>
              </a:spcBef>
            </a:pPr>
            <a:r>
              <a:rPr lang="en-US" sz="2000" b="1" dirty="0" smtClean="0"/>
              <a:t>Format</a:t>
            </a:r>
            <a:r>
              <a:rPr lang="en-US" sz="2000" dirty="0" smtClean="0"/>
              <a:t>: addressed in single chapter (and sub-chapters); integrated into tabular format; included in annex; included in </a:t>
            </a:r>
            <a:r>
              <a:rPr lang="en-US" sz="2000" dirty="0" err="1" smtClean="0"/>
              <a:t>NatCom</a:t>
            </a:r>
            <a:r>
              <a:rPr lang="en-US" sz="2000" dirty="0" smtClean="0"/>
              <a:t>; separate document on adaptation</a:t>
            </a:r>
          </a:p>
          <a:p>
            <a:pPr>
              <a:spcBef>
                <a:spcPts val="600"/>
              </a:spcBef>
            </a:pPr>
            <a:r>
              <a:rPr lang="en-US" sz="2000" b="1" dirty="0" smtClean="0"/>
              <a:t>Elements</a:t>
            </a:r>
            <a:r>
              <a:rPr lang="en-US" sz="2000" dirty="0" smtClean="0"/>
              <a:t>: long- and short-term goals (qualitative or quantitative); long- and short-term actions; strategies; policies/ </a:t>
            </a:r>
            <a:r>
              <a:rPr lang="en-US" sz="2000" dirty="0" err="1" smtClean="0"/>
              <a:t>programmes</a:t>
            </a:r>
            <a:r>
              <a:rPr lang="en-US" sz="2000" dirty="0" smtClean="0"/>
              <a:t>; action plans; monitoring and evaluation systems; investment estimates; international support</a:t>
            </a:r>
          </a:p>
          <a:p>
            <a:pPr>
              <a:spcBef>
                <a:spcPts val="1200"/>
              </a:spcBef>
            </a:pPr>
            <a:endParaRPr lang="en-US" sz="2000" b="1" dirty="0" smtClean="0"/>
          </a:p>
        </p:txBody>
      </p:sp>
      <p:sp>
        <p:nvSpPr>
          <p:cNvPr id="11" name="Footer Placeholder 4"/>
          <p:cNvSpPr txBox="1">
            <a:spLocks/>
          </p:cNvSpPr>
          <p:nvPr/>
        </p:nvSpPr>
        <p:spPr>
          <a:xfrm>
            <a:off x="5623159" y="6267450"/>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bg1"/>
                </a:solidFill>
              </a:rPr>
              <a:t>www.newclimate.org</a:t>
            </a:r>
            <a:endParaRPr lang="en-GB" b="1" dirty="0">
              <a:solidFill>
                <a:schemeClr val="bg1"/>
              </a:solidFill>
            </a:endParaRPr>
          </a:p>
        </p:txBody>
      </p:sp>
      <p:sp>
        <p:nvSpPr>
          <p:cNvPr id="12" name="Slide Number Placeholder 5"/>
          <p:cNvSpPr txBox="1">
            <a:spLocks/>
          </p:cNvSpPr>
          <p:nvPr/>
        </p:nvSpPr>
        <p:spPr>
          <a:xfrm>
            <a:off x="7086600" y="6267450"/>
            <a:ext cx="1816768"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18</a:t>
            </a:fld>
            <a:endParaRPr lang="en-GB" b="1" dirty="0">
              <a:solidFill>
                <a:schemeClr val="bg1"/>
              </a:solidFill>
            </a:endParaRPr>
          </a:p>
        </p:txBody>
      </p:sp>
    </p:spTree>
    <p:extLst>
      <p:ext uri="{BB962C8B-B14F-4D97-AF65-F5344CB8AC3E}">
        <p14:creationId xmlns:p14="http://schemas.microsoft.com/office/powerpoint/2010/main" val="671214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19</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1.3 How are different countries including adaptation in their INDCs?</a:t>
            </a:r>
          </a:p>
        </p:txBody>
      </p:sp>
      <p:graphicFrame>
        <p:nvGraphicFramePr>
          <p:cNvPr id="3" name="Table 2"/>
          <p:cNvGraphicFramePr>
            <a:graphicFrameLocks noGrp="1"/>
          </p:cNvGraphicFramePr>
          <p:nvPr>
            <p:extLst>
              <p:ext uri="{D42A27DB-BD31-4B8C-83A1-F6EECF244321}">
                <p14:modId xmlns:p14="http://schemas.microsoft.com/office/powerpoint/2010/main" val="1190050180"/>
              </p:ext>
            </p:extLst>
          </p:nvPr>
        </p:nvGraphicFramePr>
        <p:xfrm>
          <a:off x="0" y="1081259"/>
          <a:ext cx="9143999" cy="4835531"/>
        </p:xfrm>
        <a:graphic>
          <a:graphicData uri="http://schemas.openxmlformats.org/drawingml/2006/table">
            <a:tbl>
              <a:tblPr firstRow="1" bandRow="1">
                <a:tableStyleId>{F5AB1C69-6EDB-4FF4-983F-18BD219EF322}</a:tableStyleId>
              </a:tblPr>
              <a:tblGrid>
                <a:gridCol w="1337481"/>
                <a:gridCol w="2770495"/>
                <a:gridCol w="4312693"/>
                <a:gridCol w="723330"/>
              </a:tblGrid>
              <a:tr h="290222">
                <a:tc>
                  <a:txBody>
                    <a:bodyPr/>
                    <a:lstStyle/>
                    <a:p>
                      <a:r>
                        <a:rPr lang="en-GB" dirty="0" smtClean="0"/>
                        <a:t>Party</a:t>
                      </a:r>
                      <a:endParaRPr lang="en-GB" dirty="0"/>
                    </a:p>
                  </a:txBody>
                  <a:tcPr/>
                </a:tc>
                <a:tc>
                  <a:txBody>
                    <a:bodyPr/>
                    <a:lstStyle/>
                    <a:p>
                      <a:pPr algn="ctr"/>
                      <a:r>
                        <a:rPr lang="en-GB" dirty="0" smtClean="0"/>
                        <a:t>Format</a:t>
                      </a:r>
                      <a:endParaRPr lang="en-GB" dirty="0"/>
                    </a:p>
                  </a:txBody>
                  <a:tcPr/>
                </a:tc>
                <a:tc>
                  <a:txBody>
                    <a:bodyPr/>
                    <a:lstStyle/>
                    <a:p>
                      <a:pPr algn="ctr"/>
                      <a:r>
                        <a:rPr lang="en-GB" dirty="0" smtClean="0"/>
                        <a:t>Elements</a:t>
                      </a:r>
                      <a:endParaRPr lang="en-GB" dirty="0"/>
                    </a:p>
                  </a:txBody>
                  <a:tcPr/>
                </a:tc>
                <a:tc>
                  <a:txBody>
                    <a:bodyPr/>
                    <a:lstStyle/>
                    <a:p>
                      <a:pPr algn="ctr"/>
                      <a:r>
                        <a:rPr lang="en-GB" dirty="0" smtClean="0"/>
                        <a:t>Focus</a:t>
                      </a:r>
                      <a:endParaRPr lang="en-GB" dirty="0"/>
                    </a:p>
                  </a:txBody>
                  <a:tcPr/>
                </a:tc>
              </a:tr>
              <a:tr h="290222">
                <a:tc>
                  <a:txBody>
                    <a:bodyPr/>
                    <a:lstStyle/>
                    <a:p>
                      <a:r>
                        <a:rPr lang="en-GB" sz="1200" dirty="0" smtClean="0"/>
                        <a:t>China</a:t>
                      </a:r>
                      <a:endParaRPr lang="en-GB" sz="1200" dirty="0"/>
                    </a:p>
                  </a:txBody>
                  <a:tcPr/>
                </a:tc>
                <a:tc>
                  <a:txBody>
                    <a:bodyPr/>
                    <a:lstStyle/>
                    <a:p>
                      <a:r>
                        <a:rPr lang="en-GB" sz="1200" baseline="0" dirty="0" smtClean="0"/>
                        <a:t>Chapter in INDC text</a:t>
                      </a:r>
                      <a:endParaRPr lang="en-GB" sz="1200" dirty="0"/>
                    </a:p>
                  </a:txBody>
                  <a:tcPr/>
                </a:tc>
                <a:tc>
                  <a:txBody>
                    <a:bodyPr/>
                    <a:lstStyle/>
                    <a:p>
                      <a:r>
                        <a:rPr lang="en-GB" sz="1200" baseline="0" dirty="0" smtClean="0"/>
                        <a:t>Adaptation strategy; intern. support</a:t>
                      </a:r>
                      <a:endParaRPr lang="en-GB" sz="1200" dirty="0"/>
                    </a:p>
                  </a:txBody>
                  <a:tcPr/>
                </a:tc>
                <a:tc>
                  <a:txBody>
                    <a:bodyPr/>
                    <a:lstStyle/>
                    <a:p>
                      <a:r>
                        <a:rPr lang="en-GB" sz="1200" dirty="0" smtClean="0"/>
                        <a:t>M &amp; A</a:t>
                      </a:r>
                      <a:endParaRPr lang="en-GB" sz="1200" dirty="0"/>
                    </a:p>
                  </a:txBody>
                  <a:tcPr/>
                </a:tc>
              </a:tr>
              <a:tr h="269321">
                <a:tc>
                  <a:txBody>
                    <a:bodyPr/>
                    <a:lstStyle/>
                    <a:p>
                      <a:r>
                        <a:rPr lang="en-GB" sz="1200" dirty="0" smtClean="0"/>
                        <a:t>Ethiopia</a:t>
                      </a:r>
                      <a:endParaRPr lang="en-GB"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smtClean="0"/>
                        <a:t>Chapter/</a:t>
                      </a:r>
                      <a:r>
                        <a:rPr lang="en-GB" sz="1200" baseline="0" dirty="0" smtClean="0"/>
                        <a:t> sub-chapters in INDC table</a:t>
                      </a:r>
                      <a:endParaRPr lang="en-GB" sz="1200" dirty="0" smtClean="0"/>
                    </a:p>
                  </a:txBody>
                  <a:tcPr/>
                </a:tc>
                <a:tc>
                  <a:txBody>
                    <a:bodyPr/>
                    <a:lstStyle/>
                    <a:p>
                      <a:r>
                        <a:rPr lang="en-GB" sz="1200" dirty="0" smtClean="0"/>
                        <a:t>Long-term</a:t>
                      </a:r>
                      <a:r>
                        <a:rPr lang="en-GB" sz="1200" baseline="0" dirty="0" smtClean="0"/>
                        <a:t> goal (</a:t>
                      </a:r>
                      <a:r>
                        <a:rPr lang="en-GB" sz="1200" baseline="0" dirty="0" err="1" smtClean="0"/>
                        <a:t>qual</a:t>
                      </a:r>
                      <a:r>
                        <a:rPr lang="en-GB" sz="1200" baseline="0" dirty="0" smtClean="0"/>
                        <a:t>); short- and long-term actions; M&amp;E</a:t>
                      </a:r>
                      <a:endParaRPr lang="en-GB" sz="1200" dirty="0"/>
                    </a:p>
                  </a:txBody>
                  <a:tcPr/>
                </a:tc>
                <a:tc>
                  <a:txBody>
                    <a:bodyPr/>
                    <a:lstStyle/>
                    <a:p>
                      <a:r>
                        <a:rPr lang="en-GB" sz="1200" dirty="0" smtClean="0"/>
                        <a:t>M</a:t>
                      </a:r>
                      <a:r>
                        <a:rPr lang="en-GB" sz="1200" baseline="0" dirty="0" smtClean="0"/>
                        <a:t> &amp; A</a:t>
                      </a:r>
                      <a:endParaRPr lang="en-GB" sz="1200" dirty="0"/>
                    </a:p>
                  </a:txBody>
                  <a:tcPr/>
                </a:tc>
              </a:tr>
              <a:tr h="290222">
                <a:tc>
                  <a:txBody>
                    <a:bodyPr/>
                    <a:lstStyle/>
                    <a:p>
                      <a:r>
                        <a:rPr lang="en-GB" sz="1200" dirty="0" smtClean="0"/>
                        <a:t>Gabon</a:t>
                      </a:r>
                      <a:endParaRPr lang="en-GB"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smtClean="0"/>
                        <a:t>Chapter in INDC text </a:t>
                      </a:r>
                    </a:p>
                  </a:txBody>
                  <a:tcPr/>
                </a:tc>
                <a:tc>
                  <a:txBody>
                    <a:bodyPr/>
                    <a:lstStyle/>
                    <a:p>
                      <a:r>
                        <a:rPr lang="en-GB" sz="1200" dirty="0" smtClean="0"/>
                        <a:t>Adaptation</a:t>
                      </a:r>
                      <a:r>
                        <a:rPr lang="en-GB" sz="1200" baseline="0" dirty="0" smtClean="0"/>
                        <a:t> strategy</a:t>
                      </a:r>
                      <a:endParaRPr lang="en-GB" sz="1200" dirty="0"/>
                    </a:p>
                  </a:txBody>
                  <a:tcPr/>
                </a:tc>
                <a:tc>
                  <a:txBody>
                    <a:bodyPr/>
                    <a:lstStyle/>
                    <a:p>
                      <a:r>
                        <a:rPr lang="en-GB" sz="1200" dirty="0" smtClean="0"/>
                        <a:t>M</a:t>
                      </a:r>
                      <a:endParaRPr lang="en-GB" sz="1200" dirty="0"/>
                    </a:p>
                  </a:txBody>
                  <a:tcPr/>
                </a:tc>
              </a:tr>
              <a:tr h="290222">
                <a:tc>
                  <a:txBody>
                    <a:bodyPr/>
                    <a:lstStyle/>
                    <a:p>
                      <a:r>
                        <a:rPr lang="en-GB" sz="1200" dirty="0" smtClean="0"/>
                        <a:t>Kenya</a:t>
                      </a:r>
                    </a:p>
                  </a:txBody>
                  <a:tcPr/>
                </a:tc>
                <a:tc>
                  <a:txBody>
                    <a:bodyPr/>
                    <a:lstStyle/>
                    <a:p>
                      <a:r>
                        <a:rPr lang="en-GB" sz="1200" dirty="0" smtClean="0"/>
                        <a:t>Chapter</a:t>
                      </a:r>
                      <a:r>
                        <a:rPr lang="en-GB" sz="1200" baseline="0" dirty="0" smtClean="0"/>
                        <a:t> in INDC text</a:t>
                      </a:r>
                      <a:endParaRPr lang="en-GB" sz="1200" dirty="0"/>
                    </a:p>
                  </a:txBody>
                  <a:tcPr/>
                </a:tc>
                <a:tc>
                  <a:txBody>
                    <a:bodyPr/>
                    <a:lstStyle/>
                    <a:p>
                      <a:r>
                        <a:rPr lang="en-GB" sz="1200" baseline="0" dirty="0" smtClean="0"/>
                        <a:t>Long-term goal (</a:t>
                      </a:r>
                      <a:r>
                        <a:rPr lang="en-GB" sz="1200" baseline="0" dirty="0" err="1" smtClean="0"/>
                        <a:t>qual</a:t>
                      </a:r>
                      <a:r>
                        <a:rPr lang="en-GB" sz="1200" baseline="0" dirty="0" smtClean="0"/>
                        <a:t>); NAP; sector-specific goals &amp; actions</a:t>
                      </a:r>
                      <a:endParaRPr lang="en-GB" sz="1200" dirty="0"/>
                    </a:p>
                  </a:txBody>
                  <a:tcPr/>
                </a:tc>
                <a:tc>
                  <a:txBody>
                    <a:bodyPr/>
                    <a:lstStyle/>
                    <a:p>
                      <a:r>
                        <a:rPr lang="en-GB" sz="1200" dirty="0" smtClean="0"/>
                        <a:t>A</a:t>
                      </a:r>
                      <a:endParaRPr lang="en-GB" sz="1200" dirty="0"/>
                    </a:p>
                  </a:txBody>
                  <a:tcPr/>
                </a:tc>
              </a:tr>
              <a:tr h="290222">
                <a:tc>
                  <a:txBody>
                    <a:bodyPr/>
                    <a:lstStyle/>
                    <a:p>
                      <a:r>
                        <a:rPr lang="en-GB" sz="1200" dirty="0" smtClean="0"/>
                        <a:t>Marshall</a:t>
                      </a:r>
                      <a:r>
                        <a:rPr lang="en-GB" sz="1200" baseline="0" dirty="0" smtClean="0"/>
                        <a:t> Islands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 in INDC table (short)/ annex (long)</a:t>
                      </a:r>
                    </a:p>
                  </a:txBody>
                  <a:tcPr/>
                </a:tc>
                <a:tc>
                  <a:txBody>
                    <a:bodyPr/>
                    <a:lstStyle/>
                    <a:p>
                      <a:r>
                        <a:rPr lang="en-GB" sz="1200" dirty="0" smtClean="0"/>
                        <a:t>Adaptation framework; adaptation</a:t>
                      </a:r>
                      <a:r>
                        <a:rPr lang="en-GB" sz="1200" baseline="0" dirty="0" smtClean="0"/>
                        <a:t> plan</a:t>
                      </a:r>
                      <a:r>
                        <a:rPr lang="en-GB" sz="1200" dirty="0" smtClean="0"/>
                        <a:t>; intern.</a:t>
                      </a:r>
                      <a:r>
                        <a:rPr lang="en-GB" sz="1200" baseline="0" dirty="0" smtClean="0"/>
                        <a:t> support</a:t>
                      </a:r>
                      <a:endParaRPr lang="en-GB" sz="1200" dirty="0"/>
                    </a:p>
                  </a:txBody>
                  <a:tcPr/>
                </a:tc>
                <a:tc>
                  <a:txBody>
                    <a:bodyPr/>
                    <a:lstStyle/>
                    <a:p>
                      <a:r>
                        <a:rPr lang="en-GB" sz="1200" dirty="0" smtClean="0"/>
                        <a:t>M</a:t>
                      </a:r>
                      <a:endParaRPr lang="en-GB" sz="1200" dirty="0"/>
                    </a:p>
                  </a:txBody>
                  <a:tcPr/>
                </a:tc>
              </a:tr>
              <a:tr h="290222">
                <a:tc>
                  <a:txBody>
                    <a:bodyPr/>
                    <a:lstStyle/>
                    <a:p>
                      <a:r>
                        <a:rPr lang="en-GB" sz="1200" dirty="0" smtClean="0"/>
                        <a:t>Mexico</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 in INDC table (short)/ annex (long)</a:t>
                      </a:r>
                    </a:p>
                  </a:txBody>
                  <a:tcPr/>
                </a:tc>
                <a:tc>
                  <a:txBody>
                    <a:bodyPr/>
                    <a:lstStyle/>
                    <a:p>
                      <a:r>
                        <a:rPr lang="en-GB" sz="1200" dirty="0" smtClean="0"/>
                        <a:t>Sector-specific goals</a:t>
                      </a:r>
                      <a:r>
                        <a:rPr lang="en-GB" sz="1200" baseline="0" dirty="0" smtClean="0"/>
                        <a:t> &amp; actions, intern. support</a:t>
                      </a:r>
                      <a:endParaRPr lang="en-GB" sz="1200" dirty="0"/>
                    </a:p>
                  </a:txBody>
                  <a:tcPr/>
                </a:tc>
                <a:tc>
                  <a:txBody>
                    <a:bodyPr/>
                    <a:lstStyle/>
                    <a:p>
                      <a:r>
                        <a:rPr lang="en-GB" sz="1200" dirty="0" smtClean="0"/>
                        <a:t>M</a:t>
                      </a:r>
                      <a:r>
                        <a:rPr lang="en-GB" sz="1200" baseline="0" dirty="0" smtClean="0"/>
                        <a:t> &amp; A</a:t>
                      </a:r>
                      <a:endParaRPr lang="en-GB" sz="1200" dirty="0"/>
                    </a:p>
                  </a:txBody>
                  <a:tcPr/>
                </a:tc>
              </a:tr>
              <a:tr h="290222">
                <a:tc>
                  <a:txBody>
                    <a:bodyPr/>
                    <a:lstStyle/>
                    <a:p>
                      <a:r>
                        <a:rPr lang="en-GB" sz="1200" dirty="0" smtClean="0"/>
                        <a:t>Monaco</a:t>
                      </a:r>
                      <a:endParaRPr lang="en-GB" sz="1200" dirty="0"/>
                    </a:p>
                  </a:txBody>
                  <a:tcPr/>
                </a:tc>
                <a:tc>
                  <a:txBody>
                    <a:bodyPr/>
                    <a:lstStyle/>
                    <a:p>
                      <a:r>
                        <a:rPr lang="en-GB" sz="1200" dirty="0" smtClean="0"/>
                        <a:t>Chapter in INDC text</a:t>
                      </a:r>
                      <a:endParaRPr lang="en-GB" sz="1200" dirty="0"/>
                    </a:p>
                  </a:txBody>
                  <a:tcPr/>
                </a:tc>
                <a:tc>
                  <a:txBody>
                    <a:bodyPr/>
                    <a:lstStyle/>
                    <a:p>
                      <a:r>
                        <a:rPr lang="en-GB" sz="1200" dirty="0" smtClean="0"/>
                        <a:t>Adaptation strategy; adaptation action plan</a:t>
                      </a:r>
                      <a:endParaRPr lang="en-GB" sz="1200" dirty="0"/>
                    </a:p>
                  </a:txBody>
                  <a:tcPr/>
                </a:tc>
                <a:tc>
                  <a:txBody>
                    <a:bodyPr/>
                    <a:lstStyle/>
                    <a:p>
                      <a:r>
                        <a:rPr lang="en-GB" sz="1200" dirty="0" smtClean="0"/>
                        <a:t>M</a:t>
                      </a:r>
                      <a:endParaRPr lang="en-GB" sz="1200" dirty="0"/>
                    </a:p>
                  </a:txBody>
                  <a:tcPr/>
                </a:tc>
              </a:tr>
              <a:tr h="491145">
                <a:tc>
                  <a:txBody>
                    <a:bodyPr/>
                    <a:lstStyle/>
                    <a:p>
                      <a:r>
                        <a:rPr lang="en-GB" sz="1200" dirty="0" smtClean="0"/>
                        <a:t>Morocco</a:t>
                      </a:r>
                      <a:endParaRPr lang="en-GB"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smtClean="0"/>
                        <a:t>Chapter/ sub-chapters in INDC text</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smtClean="0"/>
                        <a:t>Long-term</a:t>
                      </a:r>
                      <a:r>
                        <a:rPr lang="en-GB" sz="1200" baseline="0" dirty="0" smtClean="0"/>
                        <a:t> goals (</a:t>
                      </a:r>
                      <a:r>
                        <a:rPr lang="en-GB" sz="1200" baseline="0" dirty="0" err="1" smtClean="0"/>
                        <a:t>quan</a:t>
                      </a:r>
                      <a:r>
                        <a:rPr lang="en-GB" sz="1200" baseline="0" dirty="0" smtClean="0"/>
                        <a:t>)</a:t>
                      </a:r>
                      <a:r>
                        <a:rPr lang="en-GB" sz="1200" dirty="0" smtClean="0"/>
                        <a:t>; sector-specific goals &amp; actions; investment estimation; M&amp;E; intern. support</a:t>
                      </a:r>
                      <a:r>
                        <a:rPr lang="en-GB" sz="1200" baseline="0" dirty="0" smtClean="0"/>
                        <a:t> </a:t>
                      </a:r>
                      <a:endParaRPr lang="en-GB" sz="1200" dirty="0" smtClean="0"/>
                    </a:p>
                  </a:txBody>
                  <a:tcPr/>
                </a:tc>
                <a:tc>
                  <a:txBody>
                    <a:bodyPr/>
                    <a:lstStyle/>
                    <a:p>
                      <a:r>
                        <a:rPr lang="en-GB" sz="1200" dirty="0" smtClean="0"/>
                        <a:t>M &amp; A </a:t>
                      </a:r>
                      <a:endParaRPr lang="en-GB" sz="1200" dirty="0"/>
                    </a:p>
                  </a:txBody>
                  <a:tcPr/>
                </a:tc>
              </a:tr>
              <a:tr h="290222">
                <a:tc>
                  <a:txBody>
                    <a:bodyPr/>
                    <a:lstStyle/>
                    <a:p>
                      <a:r>
                        <a:rPr lang="en-GB" sz="1200" dirty="0" smtClean="0"/>
                        <a:t>Serbia</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a:t>
                      </a:r>
                      <a:r>
                        <a:rPr lang="en-GB" sz="1200" baseline="0" dirty="0" smtClean="0"/>
                        <a:t> in </a:t>
                      </a:r>
                      <a:r>
                        <a:rPr lang="en-GB" sz="1200" dirty="0" smtClean="0"/>
                        <a:t>INDC table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Sector vulnerability; investment estimation</a:t>
                      </a:r>
                    </a:p>
                  </a:txBody>
                  <a:tcPr/>
                </a:tc>
                <a:tc>
                  <a:txBody>
                    <a:bodyPr/>
                    <a:lstStyle/>
                    <a:p>
                      <a:r>
                        <a:rPr lang="en-GB" sz="1200" dirty="0" smtClean="0"/>
                        <a:t>M</a:t>
                      </a:r>
                      <a:endParaRPr lang="en-GB" sz="1200" dirty="0"/>
                    </a:p>
                  </a:txBody>
                  <a:tcPr/>
                </a:tc>
              </a:tr>
              <a:tr h="290222">
                <a:tc>
                  <a:txBody>
                    <a:bodyPr/>
                    <a:lstStyle/>
                    <a:p>
                      <a:r>
                        <a:rPr lang="en-GB" sz="1200" dirty="0" smtClean="0"/>
                        <a:t>Singapore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 in INDC table (short)/ annex (long)</a:t>
                      </a:r>
                    </a:p>
                  </a:txBody>
                  <a:tcPr/>
                </a:tc>
                <a:tc>
                  <a:txBody>
                    <a:bodyPr/>
                    <a:lstStyle/>
                    <a:p>
                      <a:r>
                        <a:rPr lang="en-GB" sz="1200" dirty="0" smtClean="0"/>
                        <a:t>Sector-specific</a:t>
                      </a:r>
                      <a:r>
                        <a:rPr lang="en-GB" sz="1200" baseline="0" dirty="0" smtClean="0"/>
                        <a:t> goals &amp; actions</a:t>
                      </a:r>
                      <a:endParaRPr lang="en-GB" sz="1200" dirty="0"/>
                    </a:p>
                  </a:txBody>
                  <a:tcPr/>
                </a:tc>
                <a:tc>
                  <a:txBody>
                    <a:bodyPr/>
                    <a:lstStyle/>
                    <a:p>
                      <a:r>
                        <a:rPr lang="en-GB" sz="1200" dirty="0" smtClean="0"/>
                        <a:t>M</a:t>
                      </a:r>
                      <a:endParaRPr lang="en-GB" sz="1200" dirty="0"/>
                    </a:p>
                  </a:txBody>
                  <a:tcPr/>
                </a:tc>
              </a:tr>
              <a:tr h="290222">
                <a:tc>
                  <a:txBody>
                    <a:bodyPr/>
                    <a:lstStyle/>
                    <a:p>
                      <a:r>
                        <a:rPr lang="en-GB" sz="1200" u="none" dirty="0" smtClean="0"/>
                        <a:t>South</a:t>
                      </a:r>
                      <a:r>
                        <a:rPr lang="en-GB" sz="1200" u="none" baseline="0" dirty="0" smtClean="0"/>
                        <a:t> Korea</a:t>
                      </a:r>
                      <a:endParaRPr lang="en-GB" sz="1200"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dirty="0" smtClean="0"/>
                        <a:t>Chapter in INDC text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dirty="0" smtClean="0"/>
                        <a:t>Adaptation plan; sector-specific actions (short)</a:t>
                      </a:r>
                    </a:p>
                  </a:txBody>
                  <a:tcPr/>
                </a:tc>
                <a:tc>
                  <a:txBody>
                    <a:bodyPr/>
                    <a:lstStyle/>
                    <a:p>
                      <a:r>
                        <a:rPr lang="en-GB" sz="1200" u="none" dirty="0" smtClean="0"/>
                        <a:t>M</a:t>
                      </a:r>
                      <a:endParaRPr lang="en-GB" sz="1200" u="none" dirty="0"/>
                    </a:p>
                  </a:txBody>
                  <a:tcPr/>
                </a:tc>
              </a:tr>
              <a:tr h="290222">
                <a:tc>
                  <a:txBody>
                    <a:bodyPr/>
                    <a:lstStyle/>
                    <a:p>
                      <a:r>
                        <a:rPr lang="en-GB" sz="1200" dirty="0" smtClean="0"/>
                        <a:t>EU</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Separate document</a:t>
                      </a:r>
                    </a:p>
                  </a:txBody>
                  <a:tcPr/>
                </a:tc>
                <a:tc>
                  <a:txBody>
                    <a:bodyPr/>
                    <a:lstStyle/>
                    <a:p>
                      <a:r>
                        <a:rPr lang="en-GB" sz="1200" dirty="0" smtClean="0"/>
                        <a:t>Adaptation strategy; sector-specific actions; lessons learnt</a:t>
                      </a:r>
                      <a:endParaRPr lang="en-GB" sz="1200" dirty="0"/>
                    </a:p>
                  </a:txBody>
                  <a:tcPr/>
                </a:tc>
                <a:tc>
                  <a:txBody>
                    <a:bodyPr/>
                    <a:lstStyle/>
                    <a:p>
                      <a:r>
                        <a:rPr lang="en-GB" sz="1200" dirty="0" smtClean="0"/>
                        <a:t>M</a:t>
                      </a:r>
                      <a:endParaRPr lang="en-GB" sz="1200" dirty="0"/>
                    </a:p>
                  </a:txBody>
                  <a:tcPr/>
                </a:tc>
              </a:tr>
              <a:tr h="290222">
                <a:tc>
                  <a:txBody>
                    <a:bodyPr/>
                    <a:lstStyle/>
                    <a:p>
                      <a:r>
                        <a:rPr lang="en-GB" sz="1200" dirty="0" smtClean="0"/>
                        <a:t>New Zealand</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Reference to 6</a:t>
                      </a:r>
                      <a:r>
                        <a:rPr lang="en-GB" sz="1200" baseline="30000" dirty="0" smtClean="0"/>
                        <a:t>th</a:t>
                      </a:r>
                      <a:r>
                        <a:rPr lang="en-GB" sz="1200" dirty="0" smtClean="0"/>
                        <a:t> National Communication</a:t>
                      </a:r>
                    </a:p>
                  </a:txBody>
                  <a:tcPr/>
                </a:tc>
                <a:tc>
                  <a:txBody>
                    <a:bodyPr/>
                    <a:lstStyle/>
                    <a:p>
                      <a:r>
                        <a:rPr lang="en-GB" sz="1200" dirty="0" smtClean="0"/>
                        <a:t>Adaptation policies; sector-specific actions</a:t>
                      </a:r>
                      <a:endParaRPr lang="en-GB" sz="1200" dirty="0"/>
                    </a:p>
                  </a:txBody>
                  <a:tcPr/>
                </a:tc>
                <a:tc>
                  <a:txBody>
                    <a:bodyPr/>
                    <a:lstStyle/>
                    <a:p>
                      <a:r>
                        <a:rPr lang="en-GB" sz="1200" dirty="0" smtClean="0"/>
                        <a:t>M</a:t>
                      </a:r>
                      <a:endParaRPr lang="en-GB" sz="1200" dirty="0"/>
                    </a:p>
                  </a:txBody>
                  <a:tcPr/>
                </a:tc>
              </a:tr>
              <a:tr h="290222">
                <a:tc>
                  <a:txBody>
                    <a:bodyPr/>
                    <a:lstStyle/>
                    <a:p>
                      <a:r>
                        <a:rPr lang="en-GB" sz="1200" dirty="0" smtClean="0"/>
                        <a:t>Norway</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Reference to 6</a:t>
                      </a:r>
                      <a:r>
                        <a:rPr lang="en-GB" sz="1200" baseline="30000" dirty="0" smtClean="0"/>
                        <a:t>th</a:t>
                      </a:r>
                      <a:r>
                        <a:rPr lang="en-GB" sz="1200" dirty="0" smtClean="0"/>
                        <a:t> National Communication</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smtClean="0"/>
                        <a:t>Adaptation framework;</a:t>
                      </a:r>
                      <a:r>
                        <a:rPr lang="en-GB" sz="1200" baseline="0" dirty="0" smtClean="0"/>
                        <a:t> sector-specific actions</a:t>
                      </a:r>
                      <a:endParaRPr lang="en-GB" sz="1200" dirty="0" smtClean="0"/>
                    </a:p>
                  </a:txBody>
                  <a:tcPr/>
                </a:tc>
                <a:tc>
                  <a:txBody>
                    <a:bodyPr/>
                    <a:lstStyle/>
                    <a:p>
                      <a:r>
                        <a:rPr lang="en-GB" sz="1200" dirty="0" smtClean="0"/>
                        <a:t>M</a:t>
                      </a:r>
                      <a:endParaRPr lang="en-GB" sz="1200" dirty="0"/>
                    </a:p>
                  </a:txBody>
                  <a:tcPr/>
                </a:tc>
              </a:tr>
              <a:tr h="290222">
                <a:tc>
                  <a:txBody>
                    <a:bodyPr/>
                    <a:lstStyle/>
                    <a:p>
                      <a:r>
                        <a:rPr lang="en-GB" sz="1200" dirty="0" smtClean="0"/>
                        <a:t>United States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Separate document</a:t>
                      </a:r>
                    </a:p>
                  </a:txBody>
                  <a:tcPr/>
                </a:tc>
                <a:tc>
                  <a:txBody>
                    <a:bodyPr/>
                    <a:lstStyle/>
                    <a:p>
                      <a:r>
                        <a:rPr lang="en-GB" sz="1200" dirty="0" smtClean="0"/>
                        <a:t>U.S.</a:t>
                      </a:r>
                      <a:r>
                        <a:rPr lang="en-GB" sz="1200" baseline="0" dirty="0" smtClean="0"/>
                        <a:t> d</a:t>
                      </a:r>
                      <a:r>
                        <a:rPr lang="en-GB" sz="1200" dirty="0" smtClean="0"/>
                        <a:t>omestic</a:t>
                      </a:r>
                      <a:r>
                        <a:rPr lang="en-GB" sz="1200" baseline="0" dirty="0" smtClean="0"/>
                        <a:t> and international adaptation priorities</a:t>
                      </a:r>
                      <a:endParaRPr lang="en-GB" sz="1200" dirty="0"/>
                    </a:p>
                  </a:txBody>
                  <a:tcPr/>
                </a:tc>
                <a:tc>
                  <a:txBody>
                    <a:bodyPr/>
                    <a:lstStyle/>
                    <a:p>
                      <a:r>
                        <a:rPr lang="en-GB" sz="1200" dirty="0" smtClean="0"/>
                        <a:t>M</a:t>
                      </a:r>
                      <a:endParaRPr lang="en-GB" sz="1200" dirty="0"/>
                    </a:p>
                  </a:txBody>
                  <a:tcPr/>
                </a:tc>
              </a:tr>
            </a:tbl>
          </a:graphicData>
        </a:graphic>
      </p:graphicFrame>
      <p:cxnSp>
        <p:nvCxnSpPr>
          <p:cNvPr id="10" name="Straight Connector 9"/>
          <p:cNvCxnSpPr/>
          <p:nvPr/>
        </p:nvCxnSpPr>
        <p:spPr>
          <a:xfrm>
            <a:off x="0" y="4735774"/>
            <a:ext cx="9144000" cy="272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474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2</a:t>
            </a:fld>
            <a:endParaRPr lang="en-GB" b="1" dirty="0">
              <a:solidFill>
                <a:schemeClr val="bg1"/>
              </a:solidFill>
            </a:endParaRPr>
          </a:p>
        </p:txBody>
      </p:sp>
      <p:sp>
        <p:nvSpPr>
          <p:cNvPr id="2" name="TextBox 1"/>
          <p:cNvSpPr txBox="1"/>
          <p:nvPr/>
        </p:nvSpPr>
        <p:spPr>
          <a:xfrm>
            <a:off x="390692" y="228600"/>
            <a:ext cx="8362615" cy="5632311"/>
          </a:xfrm>
          <a:prstGeom prst="rect">
            <a:avLst/>
          </a:prstGeom>
          <a:noFill/>
        </p:spPr>
        <p:txBody>
          <a:bodyPr wrap="square" rtlCol="0">
            <a:spAutoFit/>
          </a:bodyPr>
          <a:lstStyle/>
          <a:p>
            <a:r>
              <a:rPr lang="en-GB" sz="1200" dirty="0" smtClean="0"/>
              <a:t>This presentation report was prepared by NewClimate Institute on behalf of the United Nations Framework Convention on Climate Change (UNFCCC) and the United Nations Development Project (UNDP), under the project </a:t>
            </a:r>
            <a:r>
              <a:rPr lang="en-GB" sz="1200" i="1" dirty="0" smtClean="0">
                <a:hlinkClick r:id="rId4"/>
              </a:rPr>
              <a:t>Experiences </a:t>
            </a:r>
            <a:r>
              <a:rPr lang="en-GB" sz="1200" i="1" dirty="0">
                <a:hlinkClick r:id="rId4"/>
              </a:rPr>
              <a:t>and lessons learned in the preparation of </a:t>
            </a:r>
            <a:r>
              <a:rPr lang="en-GB" sz="1200" i="1" dirty="0" smtClean="0">
                <a:hlinkClick r:id="rId4"/>
              </a:rPr>
              <a:t>INDCs</a:t>
            </a:r>
            <a:r>
              <a:rPr lang="en-GB" sz="1200" dirty="0" smtClean="0"/>
              <a:t>. The contents express the views of the authors and participating country representatives, and do not necessarily represent the views of the UNFCCC or UNDP.</a:t>
            </a:r>
          </a:p>
          <a:p>
            <a:endParaRPr lang="en-GB" sz="1200" dirty="0"/>
          </a:p>
          <a:p>
            <a:r>
              <a:rPr lang="en-GB" sz="1200" dirty="0" smtClean="0"/>
              <a:t>The country-level data and information contained in this document are based upon publically available information, and information provided by country representatives for the purpose of this research activity.</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i="1" dirty="0" smtClean="0"/>
          </a:p>
          <a:p>
            <a:endParaRPr lang="en-GB" sz="1200" i="1" dirty="0"/>
          </a:p>
          <a:p>
            <a:endParaRPr lang="en-GB" sz="1200" i="1" dirty="0" smtClean="0"/>
          </a:p>
          <a:p>
            <a:endParaRPr lang="en-GB" sz="1200" i="1" dirty="0"/>
          </a:p>
          <a:p>
            <a:endParaRPr lang="en-GB" sz="1200" i="1" dirty="0" smtClean="0"/>
          </a:p>
          <a:p>
            <a:endParaRPr lang="en-GB" sz="1200" i="1" dirty="0"/>
          </a:p>
          <a:p>
            <a:r>
              <a:rPr lang="en-GB" sz="1200" i="1" dirty="0" smtClean="0"/>
              <a:t>Usage rights</a:t>
            </a:r>
            <a:r>
              <a:rPr lang="en-GB" sz="1200" dirty="0" smtClean="0"/>
              <a:t>: Unlimited re-use of this presentation report for all purposes is allowed only in its current format, without changes made to content or design. Usage of information in this document is allowed when cited.</a:t>
            </a:r>
          </a:p>
        </p:txBody>
      </p:sp>
    </p:spTree>
    <p:extLst>
      <p:ext uri="{BB962C8B-B14F-4D97-AF65-F5344CB8AC3E}">
        <p14:creationId xmlns:p14="http://schemas.microsoft.com/office/powerpoint/2010/main" val="3635758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20</a:t>
            </a:fld>
            <a:endParaRPr lang="en-GB" b="1" dirty="0">
              <a:solidFill>
                <a:schemeClr val="bg1"/>
              </a:solidFill>
            </a:endParaRPr>
          </a:p>
        </p:txBody>
      </p:sp>
      <p:sp>
        <p:nvSpPr>
          <p:cNvPr id="2" name="Title 1"/>
          <p:cNvSpPr>
            <a:spLocks noGrp="1"/>
          </p:cNvSpPr>
          <p:nvPr>
            <p:ph type="title" idx="4294967295"/>
          </p:nvPr>
        </p:nvSpPr>
        <p:spPr>
          <a:xfrm>
            <a:off x="171784" y="1135063"/>
            <a:ext cx="7460915" cy="1274762"/>
          </a:xfrm>
        </p:spPr>
        <p:txBody>
          <a:bodyPr>
            <a:normAutofit/>
          </a:bodyPr>
          <a:lstStyle/>
          <a:p>
            <a:r>
              <a:rPr lang="en-US" dirty="0" smtClean="0"/>
              <a:t>See also…</a:t>
            </a:r>
            <a:endParaRPr lang="en-US" dirty="0"/>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What to include in INDCs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Where is further information and guidance available?</a:t>
            </a:r>
            <a:endParaRPr lang="en-GB" sz="1600" dirty="0">
              <a:solidFill>
                <a:schemeClr val="bg1"/>
              </a:solidFill>
            </a:endParaRPr>
          </a:p>
        </p:txBody>
      </p:sp>
      <p:sp>
        <p:nvSpPr>
          <p:cNvPr id="10" name="Footer Placeholder 4"/>
          <p:cNvSpPr txBox="1">
            <a:spLocks/>
          </p:cNvSpPr>
          <p:nvPr/>
        </p:nvSpPr>
        <p:spPr>
          <a:xfrm>
            <a:off x="6078168" y="6272658"/>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6913938" y="6272658"/>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20</a:t>
            </a:fld>
            <a:endParaRPr lang="en-GB" b="1" dirty="0">
              <a:solidFill>
                <a:schemeClr val="bg1"/>
              </a:solidFill>
            </a:endParaRPr>
          </a:p>
        </p:txBody>
      </p:sp>
      <p:sp>
        <p:nvSpPr>
          <p:cNvPr id="12" name="TextBox 11"/>
          <p:cNvSpPr txBox="1"/>
          <p:nvPr/>
        </p:nvSpPr>
        <p:spPr>
          <a:xfrm>
            <a:off x="334046" y="2139136"/>
            <a:ext cx="8809954" cy="4370427"/>
          </a:xfrm>
          <a:prstGeom prst="rect">
            <a:avLst/>
          </a:prstGeom>
          <a:noFill/>
        </p:spPr>
        <p:txBody>
          <a:bodyPr wrap="square" rtlCol="0">
            <a:spAutoFit/>
          </a:bodyPr>
          <a:lstStyle/>
          <a:p>
            <a:pPr>
              <a:spcBef>
                <a:spcPts val="1200"/>
              </a:spcBef>
            </a:pPr>
            <a:r>
              <a:rPr lang="en-US" sz="2000" dirty="0"/>
              <a:t>Höhne, Ellermann &amp; Fekete (2014) </a:t>
            </a:r>
            <a:r>
              <a:rPr lang="en-US" sz="2000" i="1" dirty="0"/>
              <a:t>Process guidance for </a:t>
            </a:r>
            <a:r>
              <a:rPr lang="en-GB" sz="2000" i="1" dirty="0"/>
              <a:t>Intended Nationally Determined Contributions (INDCs). </a:t>
            </a:r>
            <a:r>
              <a:rPr lang="en-GB" sz="1200" dirty="0">
                <a:hlinkClick r:id="rId4"/>
              </a:rPr>
              <a:t>http://newclimate.org/2014/12/06/process-guidance-on-indcs-prepared-by-newclimate-staff-4/</a:t>
            </a:r>
            <a:r>
              <a:rPr lang="en-GB" sz="1200" dirty="0"/>
              <a:t> </a:t>
            </a:r>
            <a:endParaRPr lang="en-US" sz="1200" dirty="0"/>
          </a:p>
          <a:p>
            <a:pPr>
              <a:spcBef>
                <a:spcPts val="1200"/>
              </a:spcBef>
            </a:pPr>
            <a:r>
              <a:rPr lang="en-US" sz="2000" dirty="0"/>
              <a:t>WRI (2015) </a:t>
            </a:r>
            <a:r>
              <a:rPr lang="en-GB" sz="2000" i="1" dirty="0"/>
              <a:t>Designing and Preparing Intended Nationally Determined Contributions (INDCs). </a:t>
            </a:r>
            <a:r>
              <a:rPr lang="en-GB" sz="1200">
                <a:hlinkClick r:id="rId5"/>
              </a:rPr>
              <a:t>http://</a:t>
            </a:r>
            <a:r>
              <a:rPr lang="en-GB" sz="1200" smtClean="0">
                <a:hlinkClick r:id="rId5"/>
              </a:rPr>
              <a:t>www.wri.org/publication/designing-and-preparing-indcs</a:t>
            </a:r>
            <a:endParaRPr lang="en-GB" sz="1200" dirty="0"/>
          </a:p>
          <a:p>
            <a:pPr>
              <a:spcBef>
                <a:spcPts val="1200"/>
              </a:spcBef>
            </a:pPr>
            <a:r>
              <a:rPr lang="en-GB" sz="2000" dirty="0"/>
              <a:t>PMR (2015) </a:t>
            </a:r>
            <a:r>
              <a:rPr lang="en-GB" sz="2000" i="1" dirty="0"/>
              <a:t>Checklist on Establishing Post-2020 Emission Pathways</a:t>
            </a:r>
            <a:r>
              <a:rPr lang="en-GB" sz="2000" dirty="0"/>
              <a:t>. </a:t>
            </a:r>
            <a:r>
              <a:rPr lang="en-GB" sz="1200" dirty="0">
                <a:hlinkClick r:id="rId6"/>
              </a:rPr>
              <a:t>https://www.thepmr.org/content/checklist-establishing-post-2020-emission-pathways</a:t>
            </a:r>
            <a:r>
              <a:rPr lang="en-GB" sz="1200" dirty="0"/>
              <a:t> </a:t>
            </a:r>
          </a:p>
          <a:p>
            <a:pPr>
              <a:spcBef>
                <a:spcPts val="1200"/>
              </a:spcBef>
            </a:pPr>
            <a:r>
              <a:rPr lang="en-GB" sz="2000" dirty="0"/>
              <a:t>CDKN &amp; Ricardo-AEA (2015) </a:t>
            </a:r>
            <a:r>
              <a:rPr lang="en-GB" sz="2000" i="1" dirty="0"/>
              <a:t>A guide to INDCs</a:t>
            </a:r>
            <a:r>
              <a:rPr lang="en-GB" sz="2000" dirty="0"/>
              <a:t>. </a:t>
            </a:r>
            <a:r>
              <a:rPr lang="en-GB" sz="1200" dirty="0">
                <a:hlinkClick r:id="rId7"/>
              </a:rPr>
              <a:t>http://cdkn.org/wp-content/uploads/2015/04/CDKN-Ricardo-AEA-Guide-to-INDCs_FINAL_WEB1.pdf</a:t>
            </a:r>
            <a:r>
              <a:rPr lang="en-GB" sz="1200" dirty="0"/>
              <a:t> </a:t>
            </a:r>
          </a:p>
          <a:p>
            <a:pPr>
              <a:spcBef>
                <a:spcPts val="1200"/>
              </a:spcBef>
            </a:pPr>
            <a:r>
              <a:rPr lang="en-GB" sz="2000" dirty="0"/>
              <a:t>Website resources from the International Partnership for Mitigation and MRV. </a:t>
            </a:r>
            <a:r>
              <a:rPr lang="en-GB" sz="1200" dirty="0">
                <a:hlinkClick r:id="rId8"/>
              </a:rPr>
              <a:t>http://www.mitigationpartnership.net/intended-nationally-determined-contributions-indcs</a:t>
            </a:r>
            <a:r>
              <a:rPr lang="en-GB" sz="1200" dirty="0"/>
              <a:t> </a:t>
            </a:r>
            <a:endParaRPr lang="en-US" sz="1200" dirty="0"/>
          </a:p>
          <a:p>
            <a:pPr marL="342900" indent="-342900">
              <a:buFont typeface="Arial" panose="020B0604020202020204" pitchFamily="34" charset="0"/>
              <a:buChar char="•"/>
            </a:pPr>
            <a:endParaRPr lang="en-US" sz="2000" dirty="0"/>
          </a:p>
          <a:p>
            <a:pPr>
              <a:spcBef>
                <a:spcPts val="1200"/>
              </a:spcBef>
            </a:pPr>
            <a:endParaRPr lang="en-US" sz="2000" dirty="0"/>
          </a:p>
        </p:txBody>
      </p:sp>
    </p:spTree>
    <p:extLst>
      <p:ext uri="{BB962C8B-B14F-4D97-AF65-F5344CB8AC3E}">
        <p14:creationId xmlns:p14="http://schemas.microsoft.com/office/powerpoint/2010/main" val="818361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31713" cy="365125"/>
          </a:xfrm>
        </p:spPr>
        <p:txBody>
          <a:bodyPr/>
          <a:lstStyle/>
          <a:p>
            <a:fld id="{CD6F2A80-D20E-446C-B673-7986A757B4D1}" type="slidenum">
              <a:rPr lang="en-GB" b="1" smtClean="0">
                <a:solidFill>
                  <a:schemeClr val="bg1"/>
                </a:solidFill>
              </a:rPr>
              <a:t>21</a:t>
            </a:fld>
            <a:endParaRPr lang="en-GB" b="1" dirty="0">
              <a:solidFill>
                <a:schemeClr val="bg1"/>
              </a:solidFill>
            </a:endParaRPr>
          </a:p>
        </p:txBody>
      </p:sp>
      <p:sp>
        <p:nvSpPr>
          <p:cNvPr id="28" name="Rectangle 27"/>
          <p:cNvSpPr/>
          <p:nvPr/>
        </p:nvSpPr>
        <p:spPr>
          <a:xfrm>
            <a:off x="0" y="0"/>
            <a:ext cx="9144000" cy="6014433"/>
          </a:xfrm>
          <a:prstGeom prst="rect">
            <a:avLst/>
          </a:prstGeom>
          <a:solidFill>
            <a:srgbClr val="E75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2. Mitigating limited capacity</a:t>
            </a:r>
          </a:p>
          <a:p>
            <a:pPr algn="ctr"/>
            <a:endParaRPr lang="en-GB" sz="4400" b="1" dirty="0" smtClean="0"/>
          </a:p>
          <a:p>
            <a:pPr algn="ctr"/>
            <a:endParaRPr lang="en-GB" sz="1200" b="1" dirty="0" smtClean="0"/>
          </a:p>
          <a:p>
            <a:pPr algn="ctr"/>
            <a:endParaRPr lang="en-GB" sz="4400" b="1" dirty="0" smtClean="0"/>
          </a:p>
          <a:p>
            <a:pPr algn="ctr"/>
            <a:endParaRPr lang="en-GB" sz="4400" b="1" dirty="0"/>
          </a:p>
          <a:p>
            <a:pPr algn="ctr"/>
            <a:endParaRPr lang="en-GB" sz="4400" b="1" dirty="0" smtClean="0"/>
          </a:p>
          <a:p>
            <a:pPr algn="ctr"/>
            <a:endParaRPr lang="en-GB" sz="4400" b="1" dirty="0"/>
          </a:p>
          <a:p>
            <a:pPr algn="ctr"/>
            <a:endParaRPr lang="en-GB" sz="4400" b="1" dirty="0" smtClean="0"/>
          </a:p>
          <a:p>
            <a:pPr algn="ctr"/>
            <a:endParaRPr lang="en-GB" sz="4400" b="1" dirty="0"/>
          </a:p>
        </p:txBody>
      </p:sp>
      <p:sp>
        <p:nvSpPr>
          <p:cNvPr id="3" name="Rounded Rectangle 2"/>
          <p:cNvSpPr/>
          <p:nvPr/>
        </p:nvSpPr>
        <p:spPr>
          <a:xfrm>
            <a:off x="0" y="1058332"/>
            <a:ext cx="9144000" cy="281442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Barriers</a:t>
            </a:r>
          </a:p>
          <a:p>
            <a:pPr algn="ctr"/>
            <a:r>
              <a:rPr lang="en-GB" i="1" dirty="0" smtClean="0">
                <a:solidFill>
                  <a:schemeClr val="tx1"/>
                </a:solidFill>
              </a:rPr>
              <a:t>Limited technical expertise for assessing mitigation options</a:t>
            </a:r>
          </a:p>
          <a:p>
            <a:pPr algn="ctr"/>
            <a:endParaRPr lang="en-GB" i="1" dirty="0" smtClean="0">
              <a:solidFill>
                <a:schemeClr val="tx1"/>
              </a:solidFill>
            </a:endParaRPr>
          </a:p>
          <a:p>
            <a:pPr algn="ctr"/>
            <a:endParaRPr lang="en-GB" i="1" dirty="0">
              <a:solidFill>
                <a:schemeClr val="tx1"/>
              </a:solidFill>
            </a:endParaRPr>
          </a:p>
          <a:p>
            <a:pPr algn="ctr"/>
            <a:endParaRPr lang="en-GB" i="1" dirty="0" smtClean="0">
              <a:solidFill>
                <a:schemeClr val="tx1"/>
              </a:solidFill>
            </a:endParaRPr>
          </a:p>
          <a:p>
            <a:pPr algn="ctr"/>
            <a:r>
              <a:rPr lang="en-GB" i="1" dirty="0" smtClean="0">
                <a:solidFill>
                  <a:schemeClr val="tx1"/>
                </a:solidFill>
              </a:rPr>
              <a:t>Too </a:t>
            </a:r>
            <a:r>
              <a:rPr lang="en-GB" i="1" dirty="0">
                <a:solidFill>
                  <a:schemeClr val="tx1"/>
                </a:solidFill>
              </a:rPr>
              <a:t>short timeframes for undertaking </a:t>
            </a:r>
            <a:r>
              <a:rPr lang="en-GB" i="1" dirty="0" smtClean="0">
                <a:solidFill>
                  <a:schemeClr val="tx1"/>
                </a:solidFill>
              </a:rPr>
              <a:t>processes</a:t>
            </a:r>
          </a:p>
          <a:p>
            <a:pPr algn="ctr"/>
            <a:endParaRPr lang="en-GB" i="1" dirty="0">
              <a:solidFill>
                <a:schemeClr val="tx1"/>
              </a:solidFill>
            </a:endParaRPr>
          </a:p>
          <a:p>
            <a:pPr algn="ctr"/>
            <a:endParaRPr lang="en-GB" i="1" dirty="0" smtClean="0">
              <a:solidFill>
                <a:schemeClr val="tx1"/>
              </a:solidFill>
            </a:endParaRPr>
          </a:p>
          <a:p>
            <a:pPr algn="ctr"/>
            <a:endParaRPr lang="en-GB" i="1" dirty="0">
              <a:solidFill>
                <a:schemeClr val="tx1"/>
              </a:solidFill>
            </a:endParaRPr>
          </a:p>
          <a:p>
            <a:pPr algn="ctr"/>
            <a:r>
              <a:rPr lang="en-GB" sz="1400" dirty="0" smtClean="0">
                <a:solidFill>
                  <a:schemeClr val="tx1"/>
                </a:solidFill>
              </a:rPr>
              <a:t>(based on responses from 44 countries) </a:t>
            </a:r>
            <a:endParaRPr lang="en-GB" sz="1400" dirty="0">
              <a:solidFill>
                <a:schemeClr val="tx1"/>
              </a:solidFill>
            </a:endParaRPr>
          </a:p>
        </p:txBody>
      </p:sp>
      <p:grpSp>
        <p:nvGrpSpPr>
          <p:cNvPr id="31" name="Group 30"/>
          <p:cNvGrpSpPr/>
          <p:nvPr/>
        </p:nvGrpSpPr>
        <p:grpSpPr>
          <a:xfrm>
            <a:off x="267232" y="2295900"/>
            <a:ext cx="8560091" cy="207885"/>
            <a:chOff x="302594" y="3526933"/>
            <a:chExt cx="8560091" cy="207885"/>
          </a:xfrm>
        </p:grpSpPr>
        <p:pic>
          <p:nvPicPr>
            <p:cNvPr id="32" name="Picture 31"/>
            <p:cNvPicPr>
              <a:picLocks noChangeAspect="1"/>
            </p:cNvPicPr>
            <p:nvPr/>
          </p:nvPicPr>
          <p:blipFill rotWithShape="1">
            <a:blip r:embed="rId4"/>
            <a:srcRect b="79436"/>
            <a:stretch/>
          </p:blipFill>
          <p:spPr>
            <a:xfrm>
              <a:off x="302594" y="3529980"/>
              <a:ext cx="1676400" cy="191958"/>
            </a:xfrm>
            <a:prstGeom prst="rect">
              <a:avLst/>
            </a:prstGeom>
          </p:spPr>
        </p:pic>
        <p:pic>
          <p:nvPicPr>
            <p:cNvPr id="33" name="Picture 32"/>
            <p:cNvPicPr>
              <a:picLocks noChangeAspect="1"/>
            </p:cNvPicPr>
            <p:nvPr/>
          </p:nvPicPr>
          <p:blipFill rotWithShape="1">
            <a:blip r:embed="rId4"/>
            <a:srcRect t="20564" b="60120"/>
            <a:stretch/>
          </p:blipFill>
          <p:spPr>
            <a:xfrm>
              <a:off x="1978994" y="3528756"/>
              <a:ext cx="1676400" cy="180304"/>
            </a:xfrm>
            <a:prstGeom prst="rect">
              <a:avLst/>
            </a:prstGeom>
          </p:spPr>
        </p:pic>
        <p:pic>
          <p:nvPicPr>
            <p:cNvPr id="34" name="Picture 33"/>
            <p:cNvPicPr>
              <a:picLocks noChangeAspect="1"/>
            </p:cNvPicPr>
            <p:nvPr/>
          </p:nvPicPr>
          <p:blipFill rotWithShape="1">
            <a:blip r:embed="rId4"/>
            <a:srcRect t="41260" b="40804"/>
            <a:stretch/>
          </p:blipFill>
          <p:spPr>
            <a:xfrm>
              <a:off x="3849962" y="3541634"/>
              <a:ext cx="1676400" cy="167426"/>
            </a:xfrm>
            <a:prstGeom prst="rect">
              <a:avLst/>
            </a:prstGeom>
          </p:spPr>
        </p:pic>
        <p:pic>
          <p:nvPicPr>
            <p:cNvPr id="35" name="Picture 34"/>
            <p:cNvPicPr>
              <a:picLocks noChangeAspect="1"/>
            </p:cNvPicPr>
            <p:nvPr/>
          </p:nvPicPr>
          <p:blipFill rotWithShape="1">
            <a:blip r:embed="rId4"/>
            <a:srcRect t="59526" b="19778"/>
            <a:stretch/>
          </p:blipFill>
          <p:spPr>
            <a:xfrm>
              <a:off x="6025934" y="3541634"/>
              <a:ext cx="1676400" cy="193184"/>
            </a:xfrm>
            <a:prstGeom prst="rect">
              <a:avLst/>
            </a:prstGeom>
          </p:spPr>
        </p:pic>
        <p:pic>
          <p:nvPicPr>
            <p:cNvPr id="36" name="Picture 35"/>
            <p:cNvPicPr>
              <a:picLocks noChangeAspect="1"/>
            </p:cNvPicPr>
            <p:nvPr/>
          </p:nvPicPr>
          <p:blipFill rotWithShape="1">
            <a:blip r:embed="rId4"/>
            <a:srcRect t="77521" r="32011" b="208"/>
            <a:stretch/>
          </p:blipFill>
          <p:spPr>
            <a:xfrm>
              <a:off x="7722906" y="3526933"/>
              <a:ext cx="1139779" cy="207885"/>
            </a:xfrm>
            <a:prstGeom prst="rect">
              <a:avLst/>
            </a:prstGeom>
          </p:spPr>
        </p:pic>
      </p:grpSp>
      <p:grpSp>
        <p:nvGrpSpPr>
          <p:cNvPr id="37" name="Group 36"/>
          <p:cNvGrpSpPr/>
          <p:nvPr/>
        </p:nvGrpSpPr>
        <p:grpSpPr>
          <a:xfrm>
            <a:off x="-8349" y="1719133"/>
            <a:ext cx="9018313" cy="286519"/>
            <a:chOff x="0" y="2841627"/>
            <a:chExt cx="9018313" cy="286519"/>
          </a:xfrm>
        </p:grpSpPr>
        <p:sp>
          <p:nvSpPr>
            <p:cNvPr id="38" name="Content Placeholder 2"/>
            <p:cNvSpPr txBox="1">
              <a:spLocks/>
            </p:cNvSpPr>
            <p:nvPr/>
          </p:nvSpPr>
          <p:spPr>
            <a:xfrm>
              <a:off x="0"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0%</a:t>
              </a:r>
              <a:endParaRPr lang="en-US" sz="1200" dirty="0">
                <a:solidFill>
                  <a:srgbClr val="6D8B95"/>
                </a:solidFill>
              </a:endParaRPr>
            </a:p>
          </p:txBody>
        </p:sp>
        <p:sp>
          <p:nvSpPr>
            <p:cNvPr id="39" name="Content Placeholder 2"/>
            <p:cNvSpPr txBox="1">
              <a:spLocks/>
            </p:cNvSpPr>
            <p:nvPr/>
          </p:nvSpPr>
          <p:spPr>
            <a:xfrm>
              <a:off x="2156933"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25%</a:t>
              </a:r>
              <a:endParaRPr lang="en-US" sz="1200" dirty="0">
                <a:solidFill>
                  <a:srgbClr val="6D8B95"/>
                </a:solidFill>
              </a:endParaRPr>
            </a:p>
          </p:txBody>
        </p:sp>
        <p:sp>
          <p:nvSpPr>
            <p:cNvPr id="40" name="Content Placeholder 2"/>
            <p:cNvSpPr txBox="1">
              <a:spLocks/>
            </p:cNvSpPr>
            <p:nvPr/>
          </p:nvSpPr>
          <p:spPr>
            <a:xfrm>
              <a:off x="4247161"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50%</a:t>
              </a:r>
              <a:endParaRPr lang="en-US" sz="1200" dirty="0">
                <a:solidFill>
                  <a:srgbClr val="6D8B95"/>
                </a:solidFill>
              </a:endParaRPr>
            </a:p>
          </p:txBody>
        </p:sp>
        <p:sp>
          <p:nvSpPr>
            <p:cNvPr id="41" name="Content Placeholder 2"/>
            <p:cNvSpPr txBox="1">
              <a:spLocks/>
            </p:cNvSpPr>
            <p:nvPr/>
          </p:nvSpPr>
          <p:spPr>
            <a:xfrm>
              <a:off x="6366189"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75%</a:t>
              </a:r>
              <a:endParaRPr lang="en-US" sz="1200" dirty="0">
                <a:solidFill>
                  <a:srgbClr val="6D8B95"/>
                </a:solidFill>
              </a:endParaRPr>
            </a:p>
          </p:txBody>
        </p:sp>
        <p:sp>
          <p:nvSpPr>
            <p:cNvPr id="42" name="Content Placeholder 2"/>
            <p:cNvSpPr txBox="1">
              <a:spLocks/>
            </p:cNvSpPr>
            <p:nvPr/>
          </p:nvSpPr>
          <p:spPr>
            <a:xfrm>
              <a:off x="8491045" y="2841627"/>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100%</a:t>
              </a:r>
              <a:endParaRPr lang="en-US" sz="1200" dirty="0">
                <a:solidFill>
                  <a:srgbClr val="6D8B95"/>
                </a:solidFill>
              </a:endParaRPr>
            </a:p>
          </p:txBody>
        </p:sp>
      </p:grpSp>
      <p:pic>
        <p:nvPicPr>
          <p:cNvPr id="23" name="Picture 22"/>
          <p:cNvPicPr>
            <a:picLocks noChangeAspect="1"/>
          </p:cNvPicPr>
          <p:nvPr/>
        </p:nvPicPr>
        <p:blipFill rotWithShape="1">
          <a:blip r:embed="rId5"/>
          <a:srcRect l="31507" t="-677" b="35573"/>
          <a:stretch/>
        </p:blipFill>
        <p:spPr>
          <a:xfrm>
            <a:off x="171785" y="1911395"/>
            <a:ext cx="8677475" cy="277101"/>
          </a:xfrm>
          <a:prstGeom prst="rect">
            <a:avLst/>
          </a:prstGeom>
        </p:spPr>
      </p:pic>
      <p:sp>
        <p:nvSpPr>
          <p:cNvPr id="26" name="Content Placeholder 2"/>
          <p:cNvSpPr txBox="1">
            <a:spLocks/>
          </p:cNvSpPr>
          <p:nvPr/>
        </p:nvSpPr>
        <p:spPr>
          <a:xfrm>
            <a:off x="1329607" y="4363013"/>
            <a:ext cx="6560986" cy="1476929"/>
          </a:xfrm>
          <a:prstGeom prst="rect">
            <a:avLst/>
          </a:prstGeom>
          <a:solidFill>
            <a:schemeClr val="bg1">
              <a:lumMod val="95000"/>
            </a:schemeClr>
          </a:solidFill>
        </p:spPr>
        <p:txBody>
          <a:bodyPr vert="horz" lIns="91440" tIns="10800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t>How are countries determining their sectoral scope?</a:t>
            </a:r>
          </a:p>
          <a:p>
            <a:r>
              <a:rPr lang="en-GB" sz="1400" dirty="0" smtClean="0"/>
              <a:t>How are countries building upon their existing knowledge and processes?</a:t>
            </a:r>
          </a:p>
          <a:p>
            <a:r>
              <a:rPr lang="en-GB" sz="1400" dirty="0" smtClean="0"/>
              <a:t>How can an assessment of co-benefits inform the design of an INDC?</a:t>
            </a:r>
          </a:p>
          <a:p>
            <a:r>
              <a:rPr lang="en-GB" sz="1400" dirty="0"/>
              <a:t>How can unconditional and conditional contributions be determined</a:t>
            </a:r>
            <a:r>
              <a:rPr lang="en-GB" sz="1400" dirty="0" smtClean="0"/>
              <a:t>?</a:t>
            </a:r>
          </a:p>
          <a:p>
            <a:r>
              <a:rPr lang="en-GB" sz="1400" dirty="0"/>
              <a:t>What are the best practices for the assessment of equity and ambition</a:t>
            </a:r>
            <a:r>
              <a:rPr lang="en-GB" sz="1400" dirty="0" smtClean="0"/>
              <a:t>?</a:t>
            </a:r>
            <a:endParaRPr lang="en-GB" sz="1400" dirty="0"/>
          </a:p>
          <a:p>
            <a:endParaRPr lang="en-GB" sz="1400" dirty="0" smtClean="0"/>
          </a:p>
          <a:p>
            <a:endParaRPr lang="en-GB" sz="1400" dirty="0"/>
          </a:p>
        </p:txBody>
      </p:sp>
      <p:sp>
        <p:nvSpPr>
          <p:cNvPr id="27" name="Rectangle 26"/>
          <p:cNvSpPr/>
          <p:nvPr/>
        </p:nvSpPr>
        <p:spPr>
          <a:xfrm>
            <a:off x="1329607" y="3927654"/>
            <a:ext cx="6560986" cy="4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ctr"/>
            <a:r>
              <a:rPr lang="en-GB" dirty="0" smtClean="0">
                <a:solidFill>
                  <a:schemeClr val="tx1"/>
                </a:solidFill>
              </a:rPr>
              <a:t>Topics covered</a:t>
            </a:r>
            <a:endParaRPr lang="en-GB" dirty="0">
              <a:solidFill>
                <a:schemeClr val="tx1"/>
              </a:solidFill>
            </a:endParaRPr>
          </a:p>
        </p:txBody>
      </p:sp>
      <p:grpSp>
        <p:nvGrpSpPr>
          <p:cNvPr id="45" name="Group 44"/>
          <p:cNvGrpSpPr/>
          <p:nvPr/>
        </p:nvGrpSpPr>
        <p:grpSpPr>
          <a:xfrm>
            <a:off x="0" y="2856777"/>
            <a:ext cx="9018313" cy="286519"/>
            <a:chOff x="0" y="2841627"/>
            <a:chExt cx="9018313" cy="286519"/>
          </a:xfrm>
        </p:grpSpPr>
        <p:sp>
          <p:nvSpPr>
            <p:cNvPr id="46" name="Content Placeholder 2"/>
            <p:cNvSpPr txBox="1">
              <a:spLocks/>
            </p:cNvSpPr>
            <p:nvPr/>
          </p:nvSpPr>
          <p:spPr>
            <a:xfrm>
              <a:off x="0"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0%</a:t>
              </a:r>
              <a:endParaRPr lang="en-US" sz="1200" dirty="0">
                <a:solidFill>
                  <a:srgbClr val="6D8B95"/>
                </a:solidFill>
              </a:endParaRPr>
            </a:p>
          </p:txBody>
        </p:sp>
        <p:sp>
          <p:nvSpPr>
            <p:cNvPr id="47" name="Content Placeholder 2"/>
            <p:cNvSpPr txBox="1">
              <a:spLocks/>
            </p:cNvSpPr>
            <p:nvPr/>
          </p:nvSpPr>
          <p:spPr>
            <a:xfrm>
              <a:off x="2156933"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25%</a:t>
              </a:r>
              <a:endParaRPr lang="en-US" sz="1200" dirty="0">
                <a:solidFill>
                  <a:srgbClr val="6D8B95"/>
                </a:solidFill>
              </a:endParaRPr>
            </a:p>
          </p:txBody>
        </p:sp>
        <p:sp>
          <p:nvSpPr>
            <p:cNvPr id="48" name="Content Placeholder 2"/>
            <p:cNvSpPr txBox="1">
              <a:spLocks/>
            </p:cNvSpPr>
            <p:nvPr/>
          </p:nvSpPr>
          <p:spPr>
            <a:xfrm>
              <a:off x="4247161"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50%</a:t>
              </a:r>
              <a:endParaRPr lang="en-US" sz="1200" dirty="0">
                <a:solidFill>
                  <a:srgbClr val="6D8B95"/>
                </a:solidFill>
              </a:endParaRPr>
            </a:p>
          </p:txBody>
        </p:sp>
        <p:sp>
          <p:nvSpPr>
            <p:cNvPr id="49" name="Content Placeholder 2"/>
            <p:cNvSpPr txBox="1">
              <a:spLocks/>
            </p:cNvSpPr>
            <p:nvPr/>
          </p:nvSpPr>
          <p:spPr>
            <a:xfrm>
              <a:off x="6366189"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75%</a:t>
              </a:r>
              <a:endParaRPr lang="en-US" sz="1200" dirty="0">
                <a:solidFill>
                  <a:srgbClr val="6D8B95"/>
                </a:solidFill>
              </a:endParaRPr>
            </a:p>
          </p:txBody>
        </p:sp>
        <p:sp>
          <p:nvSpPr>
            <p:cNvPr id="50" name="Content Placeholder 2"/>
            <p:cNvSpPr txBox="1">
              <a:spLocks/>
            </p:cNvSpPr>
            <p:nvPr/>
          </p:nvSpPr>
          <p:spPr>
            <a:xfrm>
              <a:off x="8491045" y="2841627"/>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100%</a:t>
              </a:r>
              <a:endParaRPr lang="en-US" sz="1200" dirty="0">
                <a:solidFill>
                  <a:srgbClr val="6D8B95"/>
                </a:solidFill>
              </a:endParaRPr>
            </a:p>
          </p:txBody>
        </p:sp>
      </p:grpSp>
      <p:pic>
        <p:nvPicPr>
          <p:cNvPr id="51" name="Picture 50"/>
          <p:cNvPicPr>
            <a:picLocks noChangeAspect="1"/>
          </p:cNvPicPr>
          <p:nvPr/>
        </p:nvPicPr>
        <p:blipFill rotWithShape="1">
          <a:blip r:embed="rId6"/>
          <a:srcRect l="30879" t="8504" r="818" b="36045"/>
          <a:stretch/>
        </p:blipFill>
        <p:spPr>
          <a:xfrm>
            <a:off x="174293" y="3148247"/>
            <a:ext cx="8653030" cy="339745"/>
          </a:xfrm>
          <a:prstGeom prst="rect">
            <a:avLst/>
          </a:prstGeom>
        </p:spPr>
      </p:pic>
    </p:spTree>
    <p:extLst>
      <p:ext uri="{BB962C8B-B14F-4D97-AF65-F5344CB8AC3E}">
        <p14:creationId xmlns:p14="http://schemas.microsoft.com/office/powerpoint/2010/main" val="1139501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2217929"/>
            <a:ext cx="9144000" cy="357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22</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2.1 </a:t>
            </a:r>
            <a:r>
              <a:rPr lang="en-GB" sz="2000" b="1" dirty="0"/>
              <a:t>How are countries determining their sectoral scope?</a:t>
            </a:r>
          </a:p>
        </p:txBody>
      </p:sp>
      <p:sp>
        <p:nvSpPr>
          <p:cNvPr id="10" name="TextBox 9"/>
          <p:cNvSpPr txBox="1"/>
          <p:nvPr/>
        </p:nvSpPr>
        <p:spPr>
          <a:xfrm>
            <a:off x="171785" y="1324493"/>
            <a:ext cx="8491902" cy="707886"/>
          </a:xfrm>
          <a:prstGeom prst="rect">
            <a:avLst/>
          </a:prstGeom>
          <a:noFill/>
        </p:spPr>
        <p:txBody>
          <a:bodyPr wrap="square" rtlCol="0">
            <a:spAutoFit/>
          </a:bodyPr>
          <a:lstStyle/>
          <a:p>
            <a:pPr>
              <a:spcBef>
                <a:spcPts val="1200"/>
              </a:spcBef>
            </a:pPr>
            <a:r>
              <a:rPr lang="en-US" sz="2000" dirty="0" smtClean="0"/>
              <a:t>Not all Parties have the resources and/or capacities to determine appropriate economy-wide contributions in this first INDC round.</a:t>
            </a:r>
          </a:p>
        </p:txBody>
      </p:sp>
      <p:sp>
        <p:nvSpPr>
          <p:cNvPr id="17" name="Footer Placeholder 4"/>
          <p:cNvSpPr txBox="1">
            <a:spLocks/>
          </p:cNvSpPr>
          <p:nvPr/>
        </p:nvSpPr>
        <p:spPr>
          <a:xfrm>
            <a:off x="6278739" y="6239668"/>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8" name="Slide Number Placeholder 5"/>
          <p:cNvSpPr txBox="1">
            <a:spLocks/>
          </p:cNvSpPr>
          <p:nvPr/>
        </p:nvSpPr>
        <p:spPr>
          <a:xfrm>
            <a:off x="7114509" y="6239668"/>
            <a:ext cx="1864470" cy="39290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22</a:t>
            </a:fld>
            <a:endParaRPr lang="en-GB" b="1" dirty="0">
              <a:solidFill>
                <a:schemeClr val="bg1"/>
              </a:solidFill>
            </a:endParaRPr>
          </a:p>
        </p:txBody>
      </p:sp>
      <p:grpSp>
        <p:nvGrpSpPr>
          <p:cNvPr id="1029" name="Group 1028"/>
          <p:cNvGrpSpPr/>
          <p:nvPr/>
        </p:nvGrpSpPr>
        <p:grpSpPr>
          <a:xfrm>
            <a:off x="108710" y="2315841"/>
            <a:ext cx="9035290" cy="2743049"/>
            <a:chOff x="108710" y="2292012"/>
            <a:chExt cx="9035290" cy="2743049"/>
          </a:xfrm>
        </p:grpSpPr>
        <p:sp>
          <p:nvSpPr>
            <p:cNvPr id="53" name="Teardrop 52"/>
            <p:cNvSpPr>
              <a:spLocks noChangeAspect="1"/>
            </p:cNvSpPr>
            <p:nvPr/>
          </p:nvSpPr>
          <p:spPr>
            <a:xfrm>
              <a:off x="108710" y="2299061"/>
              <a:ext cx="2736000" cy="27360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a:spLocks noChangeAspect="1"/>
            </p:cNvSpPr>
            <p:nvPr/>
          </p:nvSpPr>
          <p:spPr>
            <a:xfrm>
              <a:off x="108710" y="2299061"/>
              <a:ext cx="2736000" cy="27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rotWithShape="1">
            <a:blip r:embed="rId4">
              <a:duotone>
                <a:schemeClr val="accent1">
                  <a:shade val="45000"/>
                  <a:satMod val="135000"/>
                </a:schemeClr>
                <a:prstClr val="white"/>
              </a:duotone>
            </a:blip>
            <a:srcRect l="1244" t="29166" r="87168" b="50180"/>
            <a:stretch/>
          </p:blipFill>
          <p:spPr>
            <a:xfrm>
              <a:off x="325785" y="3055859"/>
              <a:ext cx="484761" cy="485749"/>
            </a:xfrm>
            <a:prstGeom prst="rect">
              <a:avLst/>
            </a:prstGeom>
          </p:spPr>
        </p:pic>
        <p:pic>
          <p:nvPicPr>
            <p:cNvPr id="36" name="Picture 35"/>
            <p:cNvPicPr>
              <a:picLocks noChangeAspect="1"/>
            </p:cNvPicPr>
            <p:nvPr/>
          </p:nvPicPr>
          <p:blipFill>
            <a:blip r:embed="rId5">
              <a:duotone>
                <a:schemeClr val="accent1">
                  <a:shade val="45000"/>
                  <a:satMod val="135000"/>
                </a:schemeClr>
                <a:prstClr val="white"/>
              </a:duotone>
            </a:blip>
            <a:stretch>
              <a:fillRect/>
            </a:stretch>
          </p:blipFill>
          <p:spPr>
            <a:xfrm>
              <a:off x="1826784" y="2558018"/>
              <a:ext cx="500613" cy="542330"/>
            </a:xfrm>
            <a:prstGeom prst="rect">
              <a:avLst/>
            </a:prstGeom>
          </p:spPr>
        </p:pic>
        <p:pic>
          <p:nvPicPr>
            <p:cNvPr id="37" name="Picture 36"/>
            <p:cNvPicPr>
              <a:picLocks noChangeAspect="1"/>
            </p:cNvPicPr>
            <p:nvPr/>
          </p:nvPicPr>
          <p:blipFill>
            <a:blip r:embed="rId6">
              <a:duotone>
                <a:schemeClr val="accent1">
                  <a:shade val="45000"/>
                  <a:satMod val="135000"/>
                </a:schemeClr>
                <a:prstClr val="white"/>
              </a:duotone>
            </a:blip>
            <a:stretch>
              <a:fillRect/>
            </a:stretch>
          </p:blipFill>
          <p:spPr>
            <a:xfrm>
              <a:off x="1883200" y="4107876"/>
              <a:ext cx="423348" cy="645156"/>
            </a:xfrm>
            <a:prstGeom prst="rect">
              <a:avLst/>
            </a:prstGeom>
          </p:spPr>
        </p:pic>
        <p:pic>
          <p:nvPicPr>
            <p:cNvPr id="38" name="Picture 37"/>
            <p:cNvPicPr>
              <a:picLocks noChangeAspect="1"/>
            </p:cNvPicPr>
            <p:nvPr/>
          </p:nvPicPr>
          <p:blipFill>
            <a:blip r:embed="rId7">
              <a:duotone>
                <a:schemeClr val="accent1">
                  <a:shade val="45000"/>
                  <a:satMod val="135000"/>
                </a:schemeClr>
                <a:prstClr val="white"/>
              </a:duotone>
            </a:blip>
            <a:stretch>
              <a:fillRect/>
            </a:stretch>
          </p:blipFill>
          <p:spPr>
            <a:xfrm>
              <a:off x="383514" y="3820823"/>
              <a:ext cx="489152" cy="594508"/>
            </a:xfrm>
            <a:prstGeom prst="rect">
              <a:avLst/>
            </a:prstGeom>
          </p:spPr>
        </p:pic>
        <p:pic>
          <p:nvPicPr>
            <p:cNvPr id="39" name="Picture 38"/>
            <p:cNvPicPr>
              <a:picLocks noChangeAspect="1"/>
            </p:cNvPicPr>
            <p:nvPr/>
          </p:nvPicPr>
          <p:blipFill>
            <a:blip r:embed="rId8">
              <a:duotone>
                <a:schemeClr val="accent1">
                  <a:shade val="45000"/>
                  <a:satMod val="135000"/>
                </a:schemeClr>
                <a:prstClr val="white"/>
              </a:duotone>
            </a:blip>
            <a:stretch>
              <a:fillRect/>
            </a:stretch>
          </p:blipFill>
          <p:spPr>
            <a:xfrm>
              <a:off x="993589" y="4445154"/>
              <a:ext cx="566799" cy="364685"/>
            </a:xfrm>
            <a:prstGeom prst="rect">
              <a:avLst/>
            </a:prstGeom>
          </p:spPr>
        </p:pic>
        <p:pic>
          <p:nvPicPr>
            <p:cNvPr id="40" name="Picture 39"/>
            <p:cNvPicPr>
              <a:picLocks noChangeAspect="1"/>
            </p:cNvPicPr>
            <p:nvPr/>
          </p:nvPicPr>
          <p:blipFill>
            <a:blip r:embed="rId9">
              <a:duotone>
                <a:schemeClr val="accent1">
                  <a:shade val="45000"/>
                  <a:satMod val="135000"/>
                </a:schemeClr>
                <a:prstClr val="white"/>
              </a:duotone>
            </a:blip>
            <a:stretch>
              <a:fillRect/>
            </a:stretch>
          </p:blipFill>
          <p:spPr>
            <a:xfrm>
              <a:off x="2215410" y="3302443"/>
              <a:ext cx="498302" cy="622878"/>
            </a:xfrm>
            <a:prstGeom prst="rect">
              <a:avLst/>
            </a:prstGeom>
          </p:spPr>
        </p:pic>
        <p:sp>
          <p:nvSpPr>
            <p:cNvPr id="41" name="Heptagon 40"/>
            <p:cNvSpPr>
              <a:spLocks noChangeAspect="1"/>
            </p:cNvSpPr>
            <p:nvPr/>
          </p:nvSpPr>
          <p:spPr>
            <a:xfrm rot="660091">
              <a:off x="824713" y="2999046"/>
              <a:ext cx="1297366" cy="129736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r>
                <a:rPr lang="en-GB" sz="2800" b="1" dirty="0" smtClean="0"/>
                <a:t>INDC</a:t>
              </a:r>
              <a:endParaRPr lang="en-GB" sz="2800" b="1" dirty="0"/>
            </a:p>
          </p:txBody>
        </p:sp>
        <p:cxnSp>
          <p:nvCxnSpPr>
            <p:cNvPr id="44" name="Straight Connector 43"/>
            <p:cNvCxnSpPr>
              <a:stCxn id="41" idx="2"/>
            </p:cNvCxnSpPr>
            <p:nvPr/>
          </p:nvCxnSpPr>
          <p:spPr>
            <a:xfrm>
              <a:off x="1632987" y="4339589"/>
              <a:ext cx="158322" cy="650269"/>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a:stCxn id="41" idx="1"/>
            </p:cNvCxnSpPr>
            <p:nvPr/>
          </p:nvCxnSpPr>
          <p:spPr>
            <a:xfrm>
              <a:off x="2074730" y="3953771"/>
              <a:ext cx="641542" cy="297789"/>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41" idx="0"/>
            </p:cNvCxnSpPr>
            <p:nvPr/>
          </p:nvCxnSpPr>
          <p:spPr>
            <a:xfrm flipV="1">
              <a:off x="2058794" y="2887176"/>
              <a:ext cx="779288" cy="475302"/>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41" idx="6"/>
            </p:cNvCxnSpPr>
            <p:nvPr/>
          </p:nvCxnSpPr>
          <p:spPr>
            <a:xfrm flipV="1">
              <a:off x="1597187" y="2292012"/>
              <a:ext cx="150102" cy="71895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41" idx="3"/>
            </p:cNvCxnSpPr>
            <p:nvPr/>
          </p:nvCxnSpPr>
          <p:spPr>
            <a:xfrm flipH="1">
              <a:off x="662167" y="4229406"/>
              <a:ext cx="404053" cy="52235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41" idx="4"/>
            </p:cNvCxnSpPr>
            <p:nvPr/>
          </p:nvCxnSpPr>
          <p:spPr>
            <a:xfrm flipH="1">
              <a:off x="116449" y="3706187"/>
              <a:ext cx="684752" cy="8002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41" idx="5"/>
            </p:cNvCxnSpPr>
            <p:nvPr/>
          </p:nvCxnSpPr>
          <p:spPr>
            <a:xfrm flipH="1" flipV="1">
              <a:off x="593584" y="2627940"/>
              <a:ext cx="443923" cy="535992"/>
            </a:xfrm>
            <a:prstGeom prst="line">
              <a:avLst/>
            </a:prstGeom>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10"/>
            <a:stretch>
              <a:fillRect/>
            </a:stretch>
          </p:blipFill>
          <p:spPr>
            <a:xfrm>
              <a:off x="1019557" y="2404755"/>
              <a:ext cx="361950" cy="581025"/>
            </a:xfrm>
            <a:prstGeom prst="rect">
              <a:avLst/>
            </a:prstGeom>
          </p:spPr>
        </p:pic>
        <p:sp>
          <p:nvSpPr>
            <p:cNvPr id="55" name="Rectangle 54"/>
            <p:cNvSpPr/>
            <p:nvPr/>
          </p:nvSpPr>
          <p:spPr>
            <a:xfrm>
              <a:off x="2830343" y="2299061"/>
              <a:ext cx="6313657" cy="588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p:cNvSpPr txBox="1"/>
            <p:nvPr/>
          </p:nvSpPr>
          <p:spPr>
            <a:xfrm>
              <a:off x="2464561" y="2361476"/>
              <a:ext cx="2107439" cy="461665"/>
            </a:xfrm>
            <a:prstGeom prst="rect">
              <a:avLst/>
            </a:prstGeom>
            <a:noFill/>
          </p:spPr>
          <p:txBody>
            <a:bodyPr wrap="square" rtlCol="0">
              <a:spAutoFit/>
            </a:bodyPr>
            <a:lstStyle/>
            <a:p>
              <a:r>
                <a:rPr lang="en-GB" sz="1200" dirty="0" smtClean="0"/>
                <a:t>How are countries determining their sectoral scope?</a:t>
              </a:r>
              <a:endParaRPr lang="en-GB" sz="1200" dirty="0"/>
            </a:p>
          </p:txBody>
        </p:sp>
        <p:cxnSp>
          <p:nvCxnSpPr>
            <p:cNvPr id="58" name="Straight Connector 57"/>
            <p:cNvCxnSpPr/>
            <p:nvPr/>
          </p:nvCxnSpPr>
          <p:spPr>
            <a:xfrm>
              <a:off x="4564785" y="2299061"/>
              <a:ext cx="288758" cy="294457"/>
            </a:xfrm>
            <a:prstGeom prst="line">
              <a:avLst/>
            </a:prstGeom>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4564785" y="2593518"/>
              <a:ext cx="288758" cy="293658"/>
            </a:xfrm>
            <a:prstGeom prst="line">
              <a:avLst/>
            </a:prstGeom>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5021491" y="2343740"/>
              <a:ext cx="4010540" cy="461665"/>
            </a:xfrm>
            <a:prstGeom prst="rect">
              <a:avLst/>
            </a:prstGeom>
            <a:noFill/>
          </p:spPr>
          <p:txBody>
            <a:bodyPr wrap="square" rtlCol="0">
              <a:spAutoFit/>
            </a:bodyPr>
            <a:lstStyle/>
            <a:p>
              <a:r>
                <a:rPr lang="en-GB" sz="2400" b="1" dirty="0" smtClean="0"/>
                <a:t>Sector prioritisation practices</a:t>
              </a:r>
              <a:endParaRPr lang="en-GB" sz="2400" b="1" dirty="0"/>
            </a:p>
          </p:txBody>
        </p:sp>
      </p:grpSp>
      <p:sp>
        <p:nvSpPr>
          <p:cNvPr id="74" name="TextBox 73"/>
          <p:cNvSpPr txBox="1"/>
          <p:nvPr/>
        </p:nvSpPr>
        <p:spPr>
          <a:xfrm>
            <a:off x="0" y="5266752"/>
            <a:ext cx="2703833" cy="461665"/>
          </a:xfrm>
          <a:prstGeom prst="rect">
            <a:avLst/>
          </a:prstGeom>
          <a:noFill/>
        </p:spPr>
        <p:txBody>
          <a:bodyPr wrap="square" rtlCol="0">
            <a:spAutoFit/>
          </a:bodyPr>
          <a:lstStyle/>
          <a:p>
            <a:r>
              <a:rPr lang="en-GB" sz="1200" dirty="0" smtClean="0">
                <a:solidFill>
                  <a:schemeClr val="bg1"/>
                </a:solidFill>
              </a:rPr>
              <a:t>Figure 5: Criteria that countries have used to prioritise sectors for their INDCs</a:t>
            </a:r>
            <a:endParaRPr lang="en-GB" sz="1200" dirty="0">
              <a:solidFill>
                <a:schemeClr val="bg1"/>
              </a:solidFill>
            </a:endParaRPr>
          </a:p>
        </p:txBody>
      </p:sp>
      <p:sp>
        <p:nvSpPr>
          <p:cNvPr id="1030" name="Rectangle 1029"/>
          <p:cNvSpPr/>
          <p:nvPr/>
        </p:nvSpPr>
        <p:spPr>
          <a:xfrm>
            <a:off x="3298371" y="3148656"/>
            <a:ext cx="2688800" cy="48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Potential impact</a:t>
            </a:r>
            <a:endParaRPr lang="en-GB" dirty="0">
              <a:solidFill>
                <a:schemeClr val="tx1"/>
              </a:solidFill>
            </a:endParaRPr>
          </a:p>
        </p:txBody>
      </p:sp>
      <p:sp>
        <p:nvSpPr>
          <p:cNvPr id="76" name="Rectangle 75"/>
          <p:cNvSpPr/>
          <p:nvPr/>
        </p:nvSpPr>
        <p:spPr>
          <a:xfrm>
            <a:off x="6050139" y="3148656"/>
            <a:ext cx="2688800" cy="48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Synergies/continuity</a:t>
            </a:r>
            <a:endParaRPr lang="en-GB" dirty="0">
              <a:solidFill>
                <a:schemeClr val="tx1"/>
              </a:solidFill>
            </a:endParaRPr>
          </a:p>
        </p:txBody>
      </p:sp>
      <p:sp>
        <p:nvSpPr>
          <p:cNvPr id="77" name="Rectangle 76"/>
          <p:cNvSpPr/>
          <p:nvPr/>
        </p:nvSpPr>
        <p:spPr>
          <a:xfrm>
            <a:off x="3305555" y="3692229"/>
            <a:ext cx="2688800" cy="64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Emissions reduction potential</a:t>
            </a:r>
            <a:endParaRPr lang="en-GB" sz="1600" dirty="0">
              <a:solidFill>
                <a:schemeClr val="tx1"/>
              </a:solidFill>
            </a:endParaRPr>
          </a:p>
        </p:txBody>
      </p:sp>
      <p:sp>
        <p:nvSpPr>
          <p:cNvPr id="78" name="Rectangle 77"/>
          <p:cNvSpPr/>
          <p:nvPr/>
        </p:nvSpPr>
        <p:spPr>
          <a:xfrm>
            <a:off x="6057900" y="3692229"/>
            <a:ext cx="2688800" cy="64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Common mitigation and adaptation goals</a:t>
            </a:r>
            <a:endParaRPr lang="en-GB" sz="1600" dirty="0">
              <a:solidFill>
                <a:schemeClr val="tx1"/>
              </a:solidFill>
            </a:endParaRPr>
          </a:p>
        </p:txBody>
      </p:sp>
      <p:sp>
        <p:nvSpPr>
          <p:cNvPr id="79" name="Rectangle 78"/>
          <p:cNvSpPr/>
          <p:nvPr/>
        </p:nvSpPr>
        <p:spPr>
          <a:xfrm>
            <a:off x="6057900" y="4853079"/>
            <a:ext cx="2688800" cy="64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Other national climate change processes</a:t>
            </a:r>
            <a:endParaRPr lang="en-GB" sz="1600" dirty="0">
              <a:solidFill>
                <a:schemeClr val="tx1"/>
              </a:solidFill>
            </a:endParaRPr>
          </a:p>
        </p:txBody>
      </p:sp>
      <p:sp>
        <p:nvSpPr>
          <p:cNvPr id="80" name="Rectangle 79"/>
          <p:cNvSpPr/>
          <p:nvPr/>
        </p:nvSpPr>
        <p:spPr>
          <a:xfrm>
            <a:off x="6057900" y="4272654"/>
            <a:ext cx="2688800" cy="64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National priorities</a:t>
            </a:r>
            <a:endParaRPr lang="en-GB" sz="1600" dirty="0">
              <a:solidFill>
                <a:schemeClr val="tx1"/>
              </a:solidFill>
            </a:endParaRPr>
          </a:p>
        </p:txBody>
      </p:sp>
      <p:sp>
        <p:nvSpPr>
          <p:cNvPr id="81" name="Rectangle 80"/>
          <p:cNvSpPr/>
          <p:nvPr/>
        </p:nvSpPr>
        <p:spPr>
          <a:xfrm>
            <a:off x="3305555" y="4272654"/>
            <a:ext cx="2688800" cy="64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Accrual of wider economic and social co-benefits</a:t>
            </a:r>
            <a:endParaRPr lang="en-GB" sz="1600" dirty="0">
              <a:solidFill>
                <a:schemeClr val="tx1"/>
              </a:solidFill>
            </a:endParaRPr>
          </a:p>
        </p:txBody>
      </p:sp>
    </p:spTree>
    <p:extLst>
      <p:ext uri="{BB962C8B-B14F-4D97-AF65-F5344CB8AC3E}">
        <p14:creationId xmlns:p14="http://schemas.microsoft.com/office/powerpoint/2010/main" val="3295461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23</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2.1 How are countries determining their sectoral scope?</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23</a:t>
            </a:fld>
            <a:endParaRPr lang="en-GB" b="1" dirty="0">
              <a:solidFill>
                <a:schemeClr val="bg1"/>
              </a:solidFill>
            </a:endParaRPr>
          </a:p>
        </p:txBody>
      </p:sp>
      <p:sp>
        <p:nvSpPr>
          <p:cNvPr id="12" name="TextBox 11"/>
          <p:cNvSpPr txBox="1"/>
          <p:nvPr/>
        </p:nvSpPr>
        <p:spPr>
          <a:xfrm>
            <a:off x="171785" y="1111023"/>
            <a:ext cx="8491902" cy="384721"/>
          </a:xfrm>
          <a:prstGeom prst="rect">
            <a:avLst/>
          </a:prstGeom>
          <a:noFill/>
        </p:spPr>
        <p:txBody>
          <a:bodyPr wrap="square" rtlCol="0">
            <a:spAutoFit/>
          </a:bodyPr>
          <a:lstStyle/>
          <a:p>
            <a:pPr>
              <a:spcBef>
                <a:spcPts val="1200"/>
              </a:spcBef>
            </a:pPr>
            <a:r>
              <a:rPr lang="en-US" sz="1900" dirty="0" smtClean="0"/>
              <a:t>Examples of practices for scope selection and sector prioritisation</a:t>
            </a:r>
          </a:p>
        </p:txBody>
      </p:sp>
      <p:graphicFrame>
        <p:nvGraphicFramePr>
          <p:cNvPr id="20" name="Diagram 1"/>
          <p:cNvGraphicFramePr/>
          <p:nvPr>
            <p:extLst>
              <p:ext uri="{D42A27DB-BD31-4B8C-83A1-F6EECF244321}">
                <p14:modId xmlns:p14="http://schemas.microsoft.com/office/powerpoint/2010/main" val="2880854467"/>
              </p:ext>
            </p:extLst>
          </p:nvPr>
        </p:nvGraphicFramePr>
        <p:xfrm>
          <a:off x="171785" y="1482203"/>
          <a:ext cx="8588188" cy="4476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p:cNvSpPr txBox="1"/>
          <p:nvPr/>
        </p:nvSpPr>
        <p:spPr>
          <a:xfrm>
            <a:off x="4336907" y="5041375"/>
            <a:ext cx="4036128" cy="461665"/>
          </a:xfrm>
          <a:prstGeom prst="rect">
            <a:avLst/>
          </a:prstGeom>
          <a:noFill/>
        </p:spPr>
        <p:txBody>
          <a:bodyPr wrap="square" rtlCol="0">
            <a:spAutoFit/>
          </a:bodyPr>
          <a:lstStyle/>
          <a:p>
            <a:r>
              <a:rPr lang="en-GB" sz="1200" dirty="0" smtClean="0"/>
              <a:t>Figure 6: Examples of practices for scope selection and sector prioritisation.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1005998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24</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2.2 How are countries building upon their existing knowledge and processes?</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24</a:t>
            </a:fld>
            <a:endParaRPr lang="en-GB" b="1" dirty="0">
              <a:solidFill>
                <a:schemeClr val="bg1"/>
              </a:solidFill>
            </a:endParaRPr>
          </a:p>
        </p:txBody>
      </p:sp>
      <p:sp>
        <p:nvSpPr>
          <p:cNvPr id="12" name="TextBox 11"/>
          <p:cNvSpPr txBox="1"/>
          <p:nvPr/>
        </p:nvSpPr>
        <p:spPr>
          <a:xfrm>
            <a:off x="171785" y="1200335"/>
            <a:ext cx="8491902" cy="1107996"/>
          </a:xfrm>
          <a:prstGeom prst="rect">
            <a:avLst/>
          </a:prstGeom>
          <a:noFill/>
        </p:spPr>
        <p:txBody>
          <a:bodyPr wrap="square" rtlCol="0">
            <a:spAutoFit/>
          </a:bodyPr>
          <a:lstStyle/>
          <a:p>
            <a:pPr>
              <a:spcBef>
                <a:spcPts val="1200"/>
              </a:spcBef>
            </a:pPr>
            <a:r>
              <a:rPr lang="en-US" sz="3300" dirty="0">
                <a:latin typeface="+mj-lt"/>
              </a:rPr>
              <a:t>P</a:t>
            </a:r>
            <a:r>
              <a:rPr lang="en-US" sz="3300" dirty="0" smtClean="0">
                <a:latin typeface="+mj-lt"/>
              </a:rPr>
              <a:t>otential links of INDCs with other national climate change processes </a:t>
            </a:r>
          </a:p>
        </p:txBody>
      </p:sp>
      <p:sp>
        <p:nvSpPr>
          <p:cNvPr id="22" name="TextBox 21"/>
          <p:cNvSpPr txBox="1"/>
          <p:nvPr/>
        </p:nvSpPr>
        <p:spPr>
          <a:xfrm>
            <a:off x="0" y="5732227"/>
            <a:ext cx="8653560" cy="276999"/>
          </a:xfrm>
          <a:prstGeom prst="rect">
            <a:avLst/>
          </a:prstGeom>
          <a:noFill/>
        </p:spPr>
        <p:txBody>
          <a:bodyPr wrap="square" rtlCol="0">
            <a:spAutoFit/>
          </a:bodyPr>
          <a:lstStyle/>
          <a:p>
            <a:r>
              <a:rPr lang="en-GB" sz="1200" dirty="0" smtClean="0"/>
              <a:t>Figure 7: Examples of practices for links of INDCs with other national climate change processes. See </a:t>
            </a:r>
            <a:r>
              <a:rPr lang="en-GB" sz="1200" i="1" dirty="0" smtClean="0"/>
              <a:t>Notes</a:t>
            </a:r>
            <a:r>
              <a:rPr lang="en-GB" sz="1200" dirty="0" smtClean="0"/>
              <a:t> for details</a:t>
            </a:r>
            <a:endParaRPr lang="en-GB" sz="1200" dirty="0"/>
          </a:p>
        </p:txBody>
      </p:sp>
      <p:sp>
        <p:nvSpPr>
          <p:cNvPr id="4" name="TextBox 3"/>
          <p:cNvSpPr txBox="1"/>
          <p:nvPr/>
        </p:nvSpPr>
        <p:spPr>
          <a:xfrm>
            <a:off x="3749837" y="2364907"/>
            <a:ext cx="5001986" cy="3570208"/>
          </a:xfrm>
          <a:prstGeom prst="rect">
            <a:avLst/>
          </a:prstGeom>
          <a:noFill/>
        </p:spPr>
        <p:txBody>
          <a:bodyPr wrap="square" rtlCol="0">
            <a:spAutoFit/>
          </a:bodyPr>
          <a:lstStyle/>
          <a:p>
            <a:r>
              <a:rPr lang="en-GB" sz="1600" dirty="0" smtClean="0"/>
              <a:t>Most countries use existing documents as data sources for their INDC development:</a:t>
            </a:r>
          </a:p>
          <a:p>
            <a:pPr marL="285750" indent="-285750">
              <a:buFont typeface="Arial" panose="020B0604020202020204" pitchFamily="34" charset="0"/>
              <a:buChar char="•"/>
            </a:pPr>
            <a:r>
              <a:rPr lang="en-GB" sz="1600" b="1" dirty="0" smtClean="0"/>
              <a:t>National Communications </a:t>
            </a:r>
            <a:r>
              <a:rPr lang="en-GB" sz="1600" dirty="0" smtClean="0"/>
              <a:t>(e.g. Morocco)</a:t>
            </a:r>
          </a:p>
          <a:p>
            <a:pPr marL="285750" indent="-285750">
              <a:buFont typeface="Arial" panose="020B0604020202020204" pitchFamily="34" charset="0"/>
              <a:buChar char="•"/>
            </a:pPr>
            <a:r>
              <a:rPr lang="en-GB" sz="1600" b="1" dirty="0" smtClean="0"/>
              <a:t>National Inventories</a:t>
            </a:r>
            <a:endParaRPr lang="en-GB" sz="1600" dirty="0" smtClean="0"/>
          </a:p>
          <a:p>
            <a:endParaRPr lang="en-GB" sz="1600" dirty="0" smtClean="0"/>
          </a:p>
          <a:p>
            <a:r>
              <a:rPr lang="en-GB" sz="1600" dirty="0" smtClean="0"/>
              <a:t>Some countries build upon ongoing national climate change processes to compile and communicate their INDC:</a:t>
            </a:r>
          </a:p>
          <a:p>
            <a:pPr marL="285750" indent="-285750">
              <a:buFont typeface="Arial" panose="020B0604020202020204" pitchFamily="34" charset="0"/>
              <a:buChar char="•"/>
            </a:pPr>
            <a:r>
              <a:rPr lang="en-GB" sz="1600" b="1" dirty="0" smtClean="0"/>
              <a:t>Low Emissions Development Strategies - LEDS</a:t>
            </a:r>
            <a:r>
              <a:rPr lang="en-GB" sz="1600" dirty="0" smtClean="0"/>
              <a:t> (e.g. Colombia)</a:t>
            </a:r>
          </a:p>
          <a:p>
            <a:pPr marL="285750" indent="-285750">
              <a:buFont typeface="Arial" panose="020B0604020202020204" pitchFamily="34" charset="0"/>
              <a:buChar char="•"/>
            </a:pPr>
            <a:r>
              <a:rPr lang="en-GB" sz="1600" b="1" dirty="0" smtClean="0"/>
              <a:t>Nationally Appropriate Mitigation Actions - NAMA</a:t>
            </a:r>
            <a:r>
              <a:rPr lang="en-GB" sz="1600" b="1" dirty="0"/>
              <a:t>s</a:t>
            </a:r>
            <a:r>
              <a:rPr lang="en-GB" sz="1600" dirty="0" smtClean="0"/>
              <a:t> (e.g. Thailand)</a:t>
            </a:r>
          </a:p>
          <a:p>
            <a:pPr marL="285750" indent="-285750">
              <a:buFont typeface="Arial" panose="020B0604020202020204" pitchFamily="34" charset="0"/>
              <a:buChar char="•"/>
            </a:pPr>
            <a:r>
              <a:rPr lang="en-GB" sz="1600" b="1" dirty="0" smtClean="0"/>
              <a:t>Clean Development Mechanism - CDM</a:t>
            </a:r>
            <a:r>
              <a:rPr lang="en-GB" sz="1600" dirty="0" smtClean="0"/>
              <a:t> (e.g. Vietnam)</a:t>
            </a:r>
          </a:p>
          <a:p>
            <a:pPr marL="285750" indent="-285750">
              <a:buFont typeface="Arial" panose="020B0604020202020204" pitchFamily="34" charset="0"/>
              <a:buChar char="•"/>
            </a:pPr>
            <a:endParaRPr lang="de-DE" sz="2000" dirty="0"/>
          </a:p>
        </p:txBody>
      </p:sp>
      <p:graphicFrame>
        <p:nvGraphicFramePr>
          <p:cNvPr id="17" name="Chart 16"/>
          <p:cNvGraphicFramePr>
            <a:graphicFrameLocks/>
          </p:cNvGraphicFramePr>
          <p:nvPr>
            <p:extLst/>
          </p:nvPr>
        </p:nvGraphicFramePr>
        <p:xfrm>
          <a:off x="0" y="1748789"/>
          <a:ext cx="5052060" cy="3983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645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25</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2.2 How are countries building upon their existing knowledge and processes?</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25</a:t>
            </a:fld>
            <a:endParaRPr lang="en-GB" b="1" dirty="0">
              <a:solidFill>
                <a:schemeClr val="bg1"/>
              </a:solidFill>
            </a:endParaRPr>
          </a:p>
        </p:txBody>
      </p:sp>
      <p:sp>
        <p:nvSpPr>
          <p:cNvPr id="12" name="TextBox 11"/>
          <p:cNvSpPr txBox="1"/>
          <p:nvPr/>
        </p:nvSpPr>
        <p:spPr>
          <a:xfrm>
            <a:off x="171785" y="1200335"/>
            <a:ext cx="8491902" cy="1107996"/>
          </a:xfrm>
          <a:prstGeom prst="rect">
            <a:avLst/>
          </a:prstGeom>
          <a:noFill/>
        </p:spPr>
        <p:txBody>
          <a:bodyPr wrap="square" rtlCol="0">
            <a:spAutoFit/>
          </a:bodyPr>
          <a:lstStyle/>
          <a:p>
            <a:pPr>
              <a:spcBef>
                <a:spcPts val="1200"/>
              </a:spcBef>
            </a:pPr>
            <a:r>
              <a:rPr lang="en-US" sz="3300" dirty="0" smtClean="0">
                <a:latin typeface="+mj-lt"/>
              </a:rPr>
              <a:t>Use of existing data and processes: </a:t>
            </a:r>
            <a:r>
              <a:rPr lang="en-US" sz="3300" dirty="0">
                <a:latin typeface="+mj-lt"/>
              </a:rPr>
              <a:t> </a:t>
            </a:r>
            <a:r>
              <a:rPr lang="en-US" sz="3300" dirty="0" smtClean="0">
                <a:latin typeface="+mj-lt"/>
              </a:rPr>
              <a:t>          Dominican Republic</a:t>
            </a:r>
            <a:endParaRPr lang="en-US" sz="3300" dirty="0">
              <a:latin typeface="+mj-lt"/>
            </a:endParaRPr>
          </a:p>
        </p:txBody>
      </p:sp>
      <p:sp>
        <p:nvSpPr>
          <p:cNvPr id="22" name="TextBox 21"/>
          <p:cNvSpPr txBox="1"/>
          <p:nvPr/>
        </p:nvSpPr>
        <p:spPr>
          <a:xfrm>
            <a:off x="0" y="5732227"/>
            <a:ext cx="8653560" cy="276999"/>
          </a:xfrm>
          <a:prstGeom prst="rect">
            <a:avLst/>
          </a:prstGeom>
          <a:noFill/>
        </p:spPr>
        <p:txBody>
          <a:bodyPr wrap="square" rtlCol="0">
            <a:spAutoFit/>
          </a:bodyPr>
          <a:lstStyle/>
          <a:p>
            <a:r>
              <a:rPr lang="en-GB" sz="1200" dirty="0" smtClean="0"/>
              <a:t>Figure 8: </a:t>
            </a:r>
            <a:r>
              <a:rPr lang="en-GB" sz="1200" dirty="0"/>
              <a:t>L</a:t>
            </a:r>
            <a:r>
              <a:rPr lang="en-GB" sz="1200" dirty="0" smtClean="0"/>
              <a:t>inks of the Dominican Republic’s INDC with other national climate change processes. See </a:t>
            </a:r>
            <a:r>
              <a:rPr lang="en-GB" sz="1200" i="1" dirty="0" smtClean="0"/>
              <a:t>Notes</a:t>
            </a:r>
            <a:r>
              <a:rPr lang="en-GB" sz="1200" dirty="0" smtClean="0"/>
              <a:t> for details</a:t>
            </a:r>
            <a:endParaRPr lang="en-GB" sz="1200" dirty="0"/>
          </a:p>
        </p:txBody>
      </p:sp>
      <p:sp>
        <p:nvSpPr>
          <p:cNvPr id="135" name="Rectangle 134"/>
          <p:cNvSpPr/>
          <p:nvPr/>
        </p:nvSpPr>
        <p:spPr>
          <a:xfrm>
            <a:off x="5428997" y="2769796"/>
            <a:ext cx="3234690" cy="2732019"/>
          </a:xfrm>
          <a:prstGeom prst="rect">
            <a:avLst/>
          </a:prstGeom>
          <a:noFill/>
          <a:ln>
            <a:solidFill>
              <a:srgbClr val="E75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u="sng" dirty="0" smtClean="0">
                <a:solidFill>
                  <a:schemeClr val="tx1"/>
                </a:solidFill>
              </a:rPr>
              <a:t>Inter-ministerial coordination</a:t>
            </a:r>
            <a:r>
              <a:rPr lang="en-GB" sz="1600" dirty="0" smtClean="0">
                <a:solidFill>
                  <a:schemeClr val="tx1"/>
                </a:solidFill>
              </a:rPr>
              <a:t>: National Council for Climate Change and Clean Development Mechanism (</a:t>
            </a:r>
            <a:r>
              <a:rPr lang="en-GB" sz="1600" b="1" dirty="0" smtClean="0">
                <a:solidFill>
                  <a:schemeClr val="tx1"/>
                </a:solidFill>
              </a:rPr>
              <a:t>CNCCMDL</a:t>
            </a:r>
            <a:r>
              <a:rPr lang="en-GB" sz="1600" dirty="0" smtClean="0">
                <a:solidFill>
                  <a:schemeClr val="tx1"/>
                </a:solidFill>
              </a:rPr>
              <a:t>)</a:t>
            </a:r>
          </a:p>
          <a:p>
            <a:pPr marL="285750" indent="-285750">
              <a:buFont typeface="Arial" panose="020B0604020202020204" pitchFamily="34" charset="0"/>
              <a:buChar char="•"/>
            </a:pPr>
            <a:r>
              <a:rPr lang="en-GB" sz="1600" u="sng" dirty="0" smtClean="0">
                <a:solidFill>
                  <a:schemeClr val="tx1"/>
                </a:solidFill>
              </a:rPr>
              <a:t>Legal framework</a:t>
            </a:r>
            <a:r>
              <a:rPr lang="en-GB" sz="1600" dirty="0" smtClean="0">
                <a:solidFill>
                  <a:schemeClr val="tx1"/>
                </a:solidFill>
              </a:rPr>
              <a:t>: </a:t>
            </a:r>
            <a:r>
              <a:rPr lang="en-GB" sz="1600" dirty="0" smtClean="0">
                <a:solidFill>
                  <a:schemeClr val="tx1"/>
                </a:solidFill>
                <a:sym typeface="Wingdings" panose="05000000000000000000" pitchFamily="2" charset="2"/>
              </a:rPr>
              <a:t>National Development Strategy (</a:t>
            </a:r>
            <a:r>
              <a:rPr lang="en-GB" sz="1600" b="1" dirty="0" smtClean="0">
                <a:solidFill>
                  <a:schemeClr val="tx1"/>
                </a:solidFill>
                <a:sym typeface="Wingdings" panose="05000000000000000000" pitchFamily="2" charset="2"/>
              </a:rPr>
              <a:t>NDS</a:t>
            </a:r>
            <a:r>
              <a:rPr lang="en-GB" sz="1600" dirty="0" smtClean="0">
                <a:solidFill>
                  <a:schemeClr val="tx1"/>
                </a:solidFill>
                <a:sym typeface="Wingdings" panose="05000000000000000000" pitchFamily="2" charset="2"/>
              </a:rPr>
              <a:t>) 2030</a:t>
            </a:r>
          </a:p>
          <a:p>
            <a:pPr marL="285750" indent="-285750">
              <a:buFont typeface="Arial" panose="020B0604020202020204" pitchFamily="34" charset="0"/>
              <a:buChar char="•"/>
            </a:pPr>
            <a:r>
              <a:rPr lang="en-GB" sz="1600" u="sng" dirty="0" smtClean="0">
                <a:solidFill>
                  <a:schemeClr val="tx1"/>
                </a:solidFill>
                <a:sym typeface="Wingdings" panose="05000000000000000000" pitchFamily="2" charset="2"/>
              </a:rPr>
              <a:t>Framework for action</a:t>
            </a:r>
            <a:r>
              <a:rPr lang="en-GB" sz="1600" dirty="0" smtClean="0">
                <a:solidFill>
                  <a:schemeClr val="tx1"/>
                </a:solidFill>
                <a:sym typeface="Wingdings" panose="05000000000000000000" pitchFamily="2" charset="2"/>
              </a:rPr>
              <a:t>: Climate Compatible Development Plan (</a:t>
            </a:r>
            <a:r>
              <a:rPr lang="en-GB" sz="1600" b="1" dirty="0" smtClean="0">
                <a:solidFill>
                  <a:schemeClr val="tx1"/>
                </a:solidFill>
                <a:sym typeface="Wingdings" panose="05000000000000000000" pitchFamily="2" charset="2"/>
              </a:rPr>
              <a:t>CCDP</a:t>
            </a:r>
            <a:r>
              <a:rPr lang="en-GB" sz="1600" dirty="0" smtClean="0">
                <a:solidFill>
                  <a:schemeClr val="tx1"/>
                </a:solidFill>
                <a:sym typeface="Wingdings" panose="05000000000000000000" pitchFamily="2" charset="2"/>
              </a:rPr>
              <a:t>)</a:t>
            </a:r>
          </a:p>
          <a:p>
            <a:endParaRPr lang="en-GB" sz="1600" dirty="0" smtClean="0">
              <a:solidFill>
                <a:schemeClr val="tx1"/>
              </a:solidFill>
            </a:endParaRPr>
          </a:p>
        </p:txBody>
      </p:sp>
      <p:sp>
        <p:nvSpPr>
          <p:cNvPr id="136" name="Rectangle 135"/>
          <p:cNvSpPr/>
          <p:nvPr/>
        </p:nvSpPr>
        <p:spPr>
          <a:xfrm>
            <a:off x="5428997" y="2275533"/>
            <a:ext cx="3234690" cy="308443"/>
          </a:xfrm>
          <a:prstGeom prst="rect">
            <a:avLst/>
          </a:prstGeom>
          <a:solidFill>
            <a:srgbClr val="E75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Dominican Republic</a:t>
            </a:r>
            <a:endParaRPr lang="en-GB" dirty="0">
              <a:solidFill>
                <a:schemeClr val="tx1"/>
              </a:solidFill>
            </a:endParaRPr>
          </a:p>
        </p:txBody>
      </p:sp>
      <p:graphicFrame>
        <p:nvGraphicFramePr>
          <p:cNvPr id="138" name="Diagram 137"/>
          <p:cNvGraphicFramePr/>
          <p:nvPr>
            <p:extLst>
              <p:ext uri="{D42A27DB-BD31-4B8C-83A1-F6EECF244321}">
                <p14:modId xmlns:p14="http://schemas.microsoft.com/office/powerpoint/2010/main" val="2096697356"/>
              </p:ext>
            </p:extLst>
          </p:nvPr>
        </p:nvGraphicFramePr>
        <p:xfrm>
          <a:off x="171785" y="2301037"/>
          <a:ext cx="4091940" cy="382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7" name="Right Arrow 166"/>
          <p:cNvSpPr/>
          <p:nvPr/>
        </p:nvSpPr>
        <p:spPr>
          <a:xfrm>
            <a:off x="1733751" y="3071462"/>
            <a:ext cx="377190" cy="209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Oval 167"/>
          <p:cNvSpPr/>
          <p:nvPr/>
        </p:nvSpPr>
        <p:spPr>
          <a:xfrm>
            <a:off x="1733751" y="2429755"/>
            <a:ext cx="1792035" cy="356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n w="0"/>
                <a:solidFill>
                  <a:schemeClr val="tx1"/>
                </a:solidFill>
                <a:effectLst>
                  <a:outerShdw blurRad="38100" dist="19050" dir="2700000" algn="tl" rotWithShape="0">
                    <a:schemeClr val="dk1">
                      <a:alpha val="40000"/>
                    </a:schemeClr>
                  </a:outerShdw>
                </a:effectLst>
              </a:rPr>
              <a:t>CNCCMDL</a:t>
            </a:r>
            <a:endParaRPr lang="de-DE" dirty="0"/>
          </a:p>
        </p:txBody>
      </p:sp>
      <p:cxnSp>
        <p:nvCxnSpPr>
          <p:cNvPr id="178" name="Straight Connector 177"/>
          <p:cNvCxnSpPr/>
          <p:nvPr/>
        </p:nvCxnSpPr>
        <p:spPr>
          <a:xfrm>
            <a:off x="1144279" y="4792753"/>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950970" y="4792753"/>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3814011" y="4792753"/>
            <a:ext cx="0" cy="1828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811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26</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2.2 How </a:t>
            </a:r>
            <a:r>
              <a:rPr lang="en-GB" sz="2000" b="1" dirty="0"/>
              <a:t>are countries building upon their existing knowledge and processes?</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26</a:t>
            </a:fld>
            <a:endParaRPr lang="en-GB" b="1" dirty="0">
              <a:solidFill>
                <a:schemeClr val="bg1"/>
              </a:solidFill>
            </a:endParaRPr>
          </a:p>
        </p:txBody>
      </p:sp>
      <p:sp>
        <p:nvSpPr>
          <p:cNvPr id="12" name="Title 1"/>
          <p:cNvSpPr txBox="1">
            <a:spLocks/>
          </p:cNvSpPr>
          <p:nvPr/>
        </p:nvSpPr>
        <p:spPr>
          <a:xfrm>
            <a:off x="171785" y="933576"/>
            <a:ext cx="7460915" cy="9780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Use of existing data and processes: Peru</a:t>
            </a:r>
            <a:endParaRPr lang="en-US" dirty="0"/>
          </a:p>
        </p:txBody>
      </p:sp>
      <p:grpSp>
        <p:nvGrpSpPr>
          <p:cNvPr id="15" name="Group 14"/>
          <p:cNvGrpSpPr/>
          <p:nvPr/>
        </p:nvGrpSpPr>
        <p:grpSpPr>
          <a:xfrm>
            <a:off x="842834" y="2110867"/>
            <a:ext cx="1031975" cy="651475"/>
            <a:chOff x="532509" y="464235"/>
            <a:chExt cx="1440006" cy="720024"/>
          </a:xfrm>
        </p:grpSpPr>
        <p:sp>
          <p:nvSpPr>
            <p:cNvPr id="28" name="Rectangle 27"/>
            <p:cNvSpPr/>
            <p:nvPr/>
          </p:nvSpPr>
          <p:spPr>
            <a:xfrm>
              <a:off x="532509" y="464235"/>
              <a:ext cx="1440006" cy="720024"/>
            </a:xfrm>
            <a:prstGeom prst="rect">
              <a:avLst/>
            </a:prstGeom>
            <a:ln>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Rectangle 28"/>
            <p:cNvSpPr/>
            <p:nvPr/>
          </p:nvSpPr>
          <p:spPr>
            <a:xfrm>
              <a:off x="532509" y="464235"/>
              <a:ext cx="1440006" cy="720024"/>
            </a:xfrm>
            <a:prstGeom prst="rect">
              <a:avLst/>
            </a:prstGeom>
            <a:solidFill>
              <a:schemeClr val="tx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kern="1200" dirty="0" smtClean="0"/>
                <a:t>NAMAs</a:t>
              </a:r>
              <a:endParaRPr lang="en-US" kern="1200" dirty="0"/>
            </a:p>
          </p:txBody>
        </p:sp>
      </p:grpSp>
      <p:grpSp>
        <p:nvGrpSpPr>
          <p:cNvPr id="16" name="Group 15"/>
          <p:cNvGrpSpPr/>
          <p:nvPr/>
        </p:nvGrpSpPr>
        <p:grpSpPr>
          <a:xfrm>
            <a:off x="2137160" y="2096188"/>
            <a:ext cx="1031975" cy="651475"/>
            <a:chOff x="2211535" y="481523"/>
            <a:chExt cx="1440006" cy="720024"/>
          </a:xfrm>
          <a:solidFill>
            <a:schemeClr val="accent3"/>
          </a:solidFill>
        </p:grpSpPr>
        <p:sp>
          <p:nvSpPr>
            <p:cNvPr id="26" name="Rectangle 25"/>
            <p:cNvSpPr/>
            <p:nvPr/>
          </p:nvSpPr>
          <p:spPr>
            <a:xfrm>
              <a:off x="2211535" y="481523"/>
              <a:ext cx="1440006" cy="720024"/>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Rectangle 26"/>
            <p:cNvSpPr/>
            <p:nvPr/>
          </p:nvSpPr>
          <p:spPr>
            <a:xfrm>
              <a:off x="2211535" y="481523"/>
              <a:ext cx="1440006" cy="7200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kern="1200" dirty="0" smtClean="0"/>
                <a:t>MAPS PlanCC</a:t>
              </a:r>
              <a:endParaRPr lang="en-US" kern="1200" dirty="0"/>
            </a:p>
          </p:txBody>
        </p:sp>
      </p:grpSp>
      <p:grpSp>
        <p:nvGrpSpPr>
          <p:cNvPr id="17" name="Group 16"/>
          <p:cNvGrpSpPr/>
          <p:nvPr/>
        </p:nvGrpSpPr>
        <p:grpSpPr>
          <a:xfrm>
            <a:off x="4628393" y="2072230"/>
            <a:ext cx="1904826" cy="752021"/>
            <a:chOff x="5586517" y="284702"/>
            <a:chExt cx="2160009" cy="1079973"/>
          </a:xfrm>
          <a:solidFill>
            <a:schemeClr val="accent3"/>
          </a:solidFill>
        </p:grpSpPr>
        <p:sp>
          <p:nvSpPr>
            <p:cNvPr id="24" name="Rectangle 23"/>
            <p:cNvSpPr/>
            <p:nvPr/>
          </p:nvSpPr>
          <p:spPr>
            <a:xfrm>
              <a:off x="5586517" y="284702"/>
              <a:ext cx="2160009" cy="1079973"/>
            </a:xfrm>
            <a:prstGeom prst="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24"/>
            <p:cNvSpPr/>
            <p:nvPr/>
          </p:nvSpPr>
          <p:spPr>
            <a:xfrm>
              <a:off x="5586517" y="284702"/>
              <a:ext cx="2160009" cy="10799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1400" kern="1200" dirty="0" smtClean="0"/>
                <a:t>Forest projects and Forest Investment Program (PIF)</a:t>
              </a:r>
              <a:endParaRPr lang="en-US" sz="1400" kern="1200" dirty="0"/>
            </a:p>
          </p:txBody>
        </p:sp>
      </p:grpSp>
      <p:grpSp>
        <p:nvGrpSpPr>
          <p:cNvPr id="18" name="Group 17"/>
          <p:cNvGrpSpPr/>
          <p:nvPr/>
        </p:nvGrpSpPr>
        <p:grpSpPr>
          <a:xfrm>
            <a:off x="3377742" y="2110866"/>
            <a:ext cx="1031975" cy="651475"/>
            <a:chOff x="3921109" y="469135"/>
            <a:chExt cx="1440006" cy="720024"/>
          </a:xfrm>
          <a:solidFill>
            <a:schemeClr val="bg2">
              <a:lumMod val="60000"/>
              <a:lumOff val="40000"/>
            </a:schemeClr>
          </a:solidFill>
        </p:grpSpPr>
        <p:sp>
          <p:nvSpPr>
            <p:cNvPr id="22" name="Rectangle 21"/>
            <p:cNvSpPr/>
            <p:nvPr/>
          </p:nvSpPr>
          <p:spPr>
            <a:xfrm>
              <a:off x="3921109" y="469135"/>
              <a:ext cx="1440006" cy="720024"/>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ectangle 22"/>
            <p:cNvSpPr/>
            <p:nvPr/>
          </p:nvSpPr>
          <p:spPr>
            <a:xfrm>
              <a:off x="3921109" y="469135"/>
              <a:ext cx="1440006" cy="7200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kern="1200" dirty="0" smtClean="0"/>
                <a:t>BUR</a:t>
              </a:r>
              <a:endParaRPr lang="en-US" kern="1200" dirty="0"/>
            </a:p>
          </p:txBody>
        </p:sp>
      </p:grpSp>
      <p:grpSp>
        <p:nvGrpSpPr>
          <p:cNvPr id="19" name="Group 18"/>
          <p:cNvGrpSpPr/>
          <p:nvPr/>
        </p:nvGrpSpPr>
        <p:grpSpPr>
          <a:xfrm>
            <a:off x="6684603" y="2055520"/>
            <a:ext cx="1486097" cy="788254"/>
            <a:chOff x="7961097" y="362602"/>
            <a:chExt cx="1799956" cy="900030"/>
          </a:xfrm>
          <a:solidFill>
            <a:schemeClr val="tx2"/>
          </a:solidFill>
        </p:grpSpPr>
        <p:sp>
          <p:nvSpPr>
            <p:cNvPr id="20" name="Rectangle 19"/>
            <p:cNvSpPr/>
            <p:nvPr/>
          </p:nvSpPr>
          <p:spPr>
            <a:xfrm>
              <a:off x="7961097" y="362602"/>
              <a:ext cx="1799955" cy="900030"/>
            </a:xfrm>
            <a:prstGeom prst="rect">
              <a:avLst/>
            </a:prstGeom>
            <a:grpFill/>
            <a:ln>
              <a:solidFill>
                <a:schemeClr val="tx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ectangle 20"/>
            <p:cNvSpPr/>
            <p:nvPr/>
          </p:nvSpPr>
          <p:spPr>
            <a:xfrm>
              <a:off x="7961098" y="362602"/>
              <a:ext cx="1799955" cy="900030"/>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kern="1200" dirty="0" smtClean="0"/>
                <a:t>Plans and programs</a:t>
              </a:r>
              <a:endParaRPr lang="en-US" kern="1200" dirty="0"/>
            </a:p>
          </p:txBody>
        </p:sp>
      </p:grpSp>
      <p:grpSp>
        <p:nvGrpSpPr>
          <p:cNvPr id="31" name="Group 30"/>
          <p:cNvGrpSpPr/>
          <p:nvPr/>
        </p:nvGrpSpPr>
        <p:grpSpPr>
          <a:xfrm>
            <a:off x="812509" y="3599518"/>
            <a:ext cx="1715159" cy="805030"/>
            <a:chOff x="1440742" y="2277703"/>
            <a:chExt cx="2160009" cy="1079973"/>
          </a:xfrm>
          <a:solidFill>
            <a:schemeClr val="accent1"/>
          </a:solidFill>
        </p:grpSpPr>
        <p:sp>
          <p:nvSpPr>
            <p:cNvPr id="32" name="Rectangle 31"/>
            <p:cNvSpPr/>
            <p:nvPr/>
          </p:nvSpPr>
          <p:spPr>
            <a:xfrm>
              <a:off x="1440742" y="2277703"/>
              <a:ext cx="2160009" cy="1079973"/>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Rectangle 32"/>
            <p:cNvSpPr/>
            <p:nvPr/>
          </p:nvSpPr>
          <p:spPr>
            <a:xfrm>
              <a:off x="1440742" y="2277703"/>
              <a:ext cx="2160009" cy="10799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de-DE" sz="4000" b="1" kern="1200" dirty="0" smtClean="0"/>
                <a:t>INDC </a:t>
              </a:r>
              <a:endParaRPr lang="en-US" sz="4000" b="1" kern="1200" dirty="0"/>
            </a:p>
          </p:txBody>
        </p:sp>
      </p:grpSp>
      <p:sp>
        <p:nvSpPr>
          <p:cNvPr id="34" name="Right Brace 33"/>
          <p:cNvSpPr/>
          <p:nvPr/>
        </p:nvSpPr>
        <p:spPr>
          <a:xfrm rot="5400000">
            <a:off x="4160336" y="-564195"/>
            <a:ext cx="498762" cy="7550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2527668" y="3600915"/>
            <a:ext cx="5452441" cy="78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smtClean="0">
                <a:solidFill>
                  <a:sysClr val="windowText" lastClr="000000"/>
                </a:solidFill>
              </a:rPr>
              <a:t>58 </a:t>
            </a:r>
            <a:r>
              <a:rPr lang="en-GB" sz="1600" dirty="0">
                <a:solidFill>
                  <a:sysClr val="windowText" lastClr="000000"/>
                </a:solidFill>
              </a:rPr>
              <a:t>mitigation actions </a:t>
            </a:r>
            <a:r>
              <a:rPr lang="en-GB" sz="1600" dirty="0" smtClean="0">
                <a:solidFill>
                  <a:sysClr val="windowText" lastClr="000000"/>
                </a:solidFill>
              </a:rPr>
              <a:t>across 6 </a:t>
            </a:r>
            <a:r>
              <a:rPr lang="en-GB" sz="1600" dirty="0">
                <a:solidFill>
                  <a:sysClr val="windowText" lastClr="000000"/>
                </a:solidFill>
              </a:rPr>
              <a:t>sectors</a:t>
            </a:r>
            <a:endParaRPr lang="en-GB" sz="1600" dirty="0" smtClean="0">
              <a:solidFill>
                <a:sysClr val="windowText" lastClr="000000"/>
              </a:solidFill>
            </a:endParaRPr>
          </a:p>
          <a:p>
            <a:pPr marL="285750" indent="-285750">
              <a:buFont typeface="Arial" panose="020B0604020202020204" pitchFamily="34" charset="0"/>
              <a:buChar char="•"/>
            </a:pPr>
            <a:r>
              <a:rPr lang="en-GB" sz="1600" dirty="0" smtClean="0">
                <a:solidFill>
                  <a:sysClr val="windowText" lastClr="000000"/>
                </a:solidFill>
              </a:rPr>
              <a:t>31</a:t>
            </a:r>
            <a:r>
              <a:rPr lang="en-GB" sz="1600" dirty="0">
                <a:solidFill>
                  <a:sysClr val="windowText" lastClr="000000"/>
                </a:solidFill>
              </a:rPr>
              <a:t>% reduction of emissions for 2030 against BAU scenario </a:t>
            </a:r>
            <a:endParaRPr lang="en-GB" sz="1600" dirty="0" smtClean="0">
              <a:solidFill>
                <a:sysClr val="windowText" lastClr="000000"/>
              </a:solidFill>
            </a:endParaRPr>
          </a:p>
          <a:p>
            <a:pPr marL="285750" indent="-285750">
              <a:buFont typeface="Arial" panose="020B0604020202020204" pitchFamily="34" charset="0"/>
              <a:buChar char="•"/>
            </a:pPr>
            <a:r>
              <a:rPr lang="en-GB" sz="1600" dirty="0" smtClean="0">
                <a:solidFill>
                  <a:sysClr val="windowText" lastClr="000000"/>
                </a:solidFill>
                <a:sym typeface="Wingdings" panose="05000000000000000000" pitchFamily="2" charset="2"/>
              </a:rPr>
              <a:t>82.2 </a:t>
            </a:r>
            <a:r>
              <a:rPr lang="en-GB" sz="1600" dirty="0">
                <a:solidFill>
                  <a:sysClr val="windowText" lastClr="000000"/>
                </a:solidFill>
                <a:sym typeface="Wingdings" panose="05000000000000000000" pitchFamily="2" charset="2"/>
              </a:rPr>
              <a:t>m</a:t>
            </a:r>
            <a:r>
              <a:rPr lang="en-GB" sz="1600" dirty="0" smtClean="0">
                <a:solidFill>
                  <a:sysClr val="windowText" lastClr="000000"/>
                </a:solidFill>
                <a:sym typeface="Wingdings" panose="05000000000000000000" pitchFamily="2" charset="2"/>
              </a:rPr>
              <a:t>tCO2eq reduction by 2030</a:t>
            </a:r>
            <a:endParaRPr lang="en-US" sz="1600" dirty="0">
              <a:solidFill>
                <a:sysClr val="windowText" lastClr="000000"/>
              </a:solidFill>
            </a:endParaRPr>
          </a:p>
        </p:txBody>
      </p:sp>
      <p:cxnSp>
        <p:nvCxnSpPr>
          <p:cNvPr id="3" name="Straight Arrow Connector 2"/>
          <p:cNvCxnSpPr/>
          <p:nvPr/>
        </p:nvCxnSpPr>
        <p:spPr>
          <a:xfrm>
            <a:off x="812509" y="4710389"/>
            <a:ext cx="7915701" cy="27295"/>
          </a:xfrm>
          <a:prstGeom prst="straightConnector1">
            <a:avLst/>
          </a:prstGeom>
          <a:ln w="762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900548" y="4839940"/>
            <a:ext cx="1738804" cy="63301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5 June. Start consultation process</a:t>
            </a:r>
            <a:endParaRPr lang="en-GB" sz="1400" dirty="0">
              <a:solidFill>
                <a:schemeClr val="tx1"/>
              </a:solidFill>
            </a:endParaRPr>
          </a:p>
        </p:txBody>
      </p:sp>
      <p:sp>
        <p:nvSpPr>
          <p:cNvPr id="4" name="Oval 3"/>
          <p:cNvSpPr/>
          <p:nvPr/>
        </p:nvSpPr>
        <p:spPr>
          <a:xfrm>
            <a:off x="1675070" y="4601844"/>
            <a:ext cx="189760" cy="244384"/>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18225" y="4595587"/>
            <a:ext cx="189760" cy="244384"/>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61380" y="4595587"/>
            <a:ext cx="189760" cy="244384"/>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51566" y="4879654"/>
            <a:ext cx="2077033" cy="63301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17 July. End consultation process and revision of draft INDC</a:t>
            </a:r>
            <a:endParaRPr lang="en-GB" sz="1400" dirty="0">
              <a:solidFill>
                <a:schemeClr val="tx1"/>
              </a:solidFill>
            </a:endParaRPr>
          </a:p>
        </p:txBody>
      </p:sp>
      <p:sp>
        <p:nvSpPr>
          <p:cNvPr id="40" name="Rectangle 39"/>
          <p:cNvSpPr/>
          <p:nvPr/>
        </p:nvSpPr>
        <p:spPr>
          <a:xfrm>
            <a:off x="5340813" y="4895116"/>
            <a:ext cx="1898102" cy="63301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31 August. Country presents INDC to the UNFCCC</a:t>
            </a:r>
            <a:endParaRPr lang="en-GB" sz="1400" dirty="0">
              <a:solidFill>
                <a:schemeClr val="tx1"/>
              </a:solidFill>
            </a:endParaRPr>
          </a:p>
        </p:txBody>
      </p:sp>
      <p:sp>
        <p:nvSpPr>
          <p:cNvPr id="41" name="TextBox 40"/>
          <p:cNvSpPr txBox="1"/>
          <p:nvPr/>
        </p:nvSpPr>
        <p:spPr>
          <a:xfrm>
            <a:off x="0" y="5732227"/>
            <a:ext cx="8653560" cy="276999"/>
          </a:xfrm>
          <a:prstGeom prst="rect">
            <a:avLst/>
          </a:prstGeom>
          <a:noFill/>
        </p:spPr>
        <p:txBody>
          <a:bodyPr wrap="square" rtlCol="0">
            <a:spAutoFit/>
          </a:bodyPr>
          <a:lstStyle/>
          <a:p>
            <a:r>
              <a:rPr lang="en-GB" sz="1200" dirty="0" smtClean="0"/>
              <a:t>Figure 9: Use of existing data and processes in Peru.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2771410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p:cNvSpPr/>
          <p:nvPr/>
        </p:nvSpPr>
        <p:spPr>
          <a:xfrm rot="10285639">
            <a:off x="-8030357" y="646168"/>
            <a:ext cx="16060714" cy="4443861"/>
          </a:xfrm>
          <a:prstGeom prst="arc">
            <a:avLst>
              <a:gd name="adj1" fmla="val 11104385"/>
              <a:gd name="adj2" fmla="val 16029920"/>
            </a:avLst>
          </a:prstGeom>
          <a:ln w="3810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Oval 22"/>
          <p:cNvSpPr/>
          <p:nvPr/>
        </p:nvSpPr>
        <p:spPr>
          <a:xfrm>
            <a:off x="5938786" y="2955416"/>
            <a:ext cx="750771" cy="767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a:spLocks noChangeAspect="1"/>
          </p:cNvSpPr>
          <p:nvPr/>
        </p:nvSpPr>
        <p:spPr>
          <a:xfrm>
            <a:off x="1358235" y="3174291"/>
            <a:ext cx="2457542" cy="2457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p:cNvGraphicFramePr/>
          <p:nvPr>
            <p:extLst>
              <p:ext uri="{D42A27DB-BD31-4B8C-83A1-F6EECF244321}">
                <p14:modId xmlns:p14="http://schemas.microsoft.com/office/powerpoint/2010/main" val="2164476057"/>
              </p:ext>
            </p:extLst>
          </p:nvPr>
        </p:nvGraphicFramePr>
        <p:xfrm>
          <a:off x="227481" y="2590727"/>
          <a:ext cx="4344519" cy="3580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27</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8"/>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2.2 How </a:t>
            </a:r>
            <a:r>
              <a:rPr lang="en-GB" sz="2000" b="1" dirty="0"/>
              <a:t>are countries building upon their existing knowledge and processes?</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27</a:t>
            </a:fld>
            <a:endParaRPr lang="en-GB" b="1" dirty="0">
              <a:solidFill>
                <a:schemeClr val="bg1"/>
              </a:solidFill>
            </a:endParaRPr>
          </a:p>
        </p:txBody>
      </p:sp>
      <p:sp>
        <p:nvSpPr>
          <p:cNvPr id="12" name="Title 1"/>
          <p:cNvSpPr txBox="1">
            <a:spLocks/>
          </p:cNvSpPr>
          <p:nvPr/>
        </p:nvSpPr>
        <p:spPr>
          <a:xfrm>
            <a:off x="171785" y="933576"/>
            <a:ext cx="746091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Review and revision of existing targets</a:t>
            </a:r>
            <a:endParaRPr lang="en-US" dirty="0"/>
          </a:p>
        </p:txBody>
      </p:sp>
      <p:sp>
        <p:nvSpPr>
          <p:cNvPr id="14" name="Title 1"/>
          <p:cNvSpPr txBox="1">
            <a:spLocks/>
          </p:cNvSpPr>
          <p:nvPr/>
        </p:nvSpPr>
        <p:spPr>
          <a:xfrm>
            <a:off x="1595604" y="3510041"/>
            <a:ext cx="1982804" cy="19086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600" i="1" dirty="0" smtClean="0"/>
              <a:t>“Indonesia’s </a:t>
            </a:r>
            <a:r>
              <a:rPr lang="en-GB" sz="1600" i="1" dirty="0"/>
              <a:t>INDC is a </a:t>
            </a:r>
            <a:r>
              <a:rPr lang="en-GB" sz="1600" b="1" i="1" dirty="0"/>
              <a:t>by-product</a:t>
            </a:r>
            <a:r>
              <a:rPr lang="en-GB" sz="1600" i="1" dirty="0"/>
              <a:t> of the Indonesia Mitigation Policy review </a:t>
            </a:r>
            <a:r>
              <a:rPr lang="en-GB" sz="1600" i="1" dirty="0" smtClean="0"/>
              <a:t>process”</a:t>
            </a:r>
          </a:p>
          <a:p>
            <a:endParaRPr lang="en-GB" sz="1600" dirty="0"/>
          </a:p>
          <a:p>
            <a:pPr algn="r"/>
            <a:r>
              <a:rPr lang="en-GB" sz="1600" dirty="0" smtClean="0"/>
              <a:t>- BAPPENAS</a:t>
            </a:r>
            <a:r>
              <a:rPr lang="en-GB" sz="1600" dirty="0"/>
              <a:t>, </a:t>
            </a:r>
            <a:r>
              <a:rPr lang="en-GB" sz="1600" dirty="0" smtClean="0"/>
              <a:t>2015</a:t>
            </a:r>
            <a:endParaRPr lang="en-GB" sz="1600" dirty="0"/>
          </a:p>
        </p:txBody>
      </p:sp>
      <p:graphicFrame>
        <p:nvGraphicFramePr>
          <p:cNvPr id="18" name="Diagram 17"/>
          <p:cNvGraphicFramePr/>
          <p:nvPr>
            <p:extLst>
              <p:ext uri="{D42A27DB-BD31-4B8C-83A1-F6EECF244321}">
                <p14:modId xmlns:p14="http://schemas.microsoft.com/office/powerpoint/2010/main" val="1933829601"/>
              </p:ext>
            </p:extLst>
          </p:nvPr>
        </p:nvGraphicFramePr>
        <p:xfrm>
          <a:off x="5494150" y="2843249"/>
          <a:ext cx="1513360" cy="9767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Oval 16"/>
          <p:cNvSpPr>
            <a:spLocks noChangeAspect="1"/>
          </p:cNvSpPr>
          <p:nvPr/>
        </p:nvSpPr>
        <p:spPr>
          <a:xfrm>
            <a:off x="226857" y="4777345"/>
            <a:ext cx="549280" cy="5492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smtClean="0"/>
              <a:t>2015</a:t>
            </a:r>
            <a:endParaRPr lang="en-GB" sz="1400" dirty="0"/>
          </a:p>
        </p:txBody>
      </p:sp>
      <p:sp>
        <p:nvSpPr>
          <p:cNvPr id="20" name="Oval 19"/>
          <p:cNvSpPr>
            <a:spLocks noChangeAspect="1"/>
          </p:cNvSpPr>
          <p:nvPr/>
        </p:nvSpPr>
        <p:spPr>
          <a:xfrm>
            <a:off x="4725722" y="3557002"/>
            <a:ext cx="681825" cy="681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t>2030</a:t>
            </a:r>
            <a:endParaRPr lang="en-GB" dirty="0"/>
          </a:p>
        </p:txBody>
      </p:sp>
      <p:sp>
        <p:nvSpPr>
          <p:cNvPr id="21" name="Oval 20"/>
          <p:cNvSpPr>
            <a:spLocks noChangeAspect="1"/>
          </p:cNvSpPr>
          <p:nvPr/>
        </p:nvSpPr>
        <p:spPr>
          <a:xfrm>
            <a:off x="7306283" y="1871694"/>
            <a:ext cx="996404" cy="9964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t>Beyond</a:t>
            </a:r>
            <a:endParaRPr lang="en-GB" dirty="0"/>
          </a:p>
        </p:txBody>
      </p:sp>
      <p:sp>
        <p:nvSpPr>
          <p:cNvPr id="31" name="Text Box 3"/>
          <p:cNvSpPr txBox="1"/>
          <p:nvPr/>
        </p:nvSpPr>
        <p:spPr>
          <a:xfrm rot="3362882">
            <a:off x="928396" y="4707686"/>
            <a:ext cx="1527131" cy="607604"/>
          </a:xfrm>
          <a:prstGeom prst="rect">
            <a:avLst/>
          </a:prstGeom>
          <a:noFill/>
          <a:ln>
            <a:noFill/>
          </a:ln>
          <a:effectLst/>
        </p:spPr>
        <p:txBody>
          <a:bodyPr rot="0" spcFirstLastPara="1" vert="horz" wrap="none" lIns="91440" tIns="45720" rIns="91440" bIns="45720" numCol="1" spcCol="0" rtlCol="0" fromWordArt="0" anchor="t" anchorCtr="0" forceAA="0" compatLnSpc="1">
            <a:prstTxWarp prst="textArchDown">
              <a:avLst/>
            </a:prstTxWarp>
            <a:spAutoFit/>
          </a:bodyPr>
          <a:lstStyle/>
          <a:p>
            <a:pPr algn="ctr">
              <a:lnSpc>
                <a:spcPct val="120000"/>
              </a:lnSpc>
              <a:spcAft>
                <a:spcPts val="800"/>
              </a:spcAft>
            </a:pPr>
            <a:r>
              <a:rPr lang="en-GB" sz="1400" dirty="0" smtClean="0">
                <a:ln>
                  <a:noFill/>
                </a:ln>
                <a:solidFill>
                  <a:schemeClr val="bg1"/>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Revise existing policy</a:t>
            </a:r>
            <a:endParaRPr lang="en-GB" sz="1000" dirty="0">
              <a:solidFill>
                <a:schemeClr val="bg1"/>
              </a:solidFill>
              <a:effectLst/>
              <a:latin typeface="Merriweather-Light" panose="02060503050406030704" pitchFamily="18" charset="0"/>
              <a:ea typeface="Calibri" panose="020F0502020204030204" pitchFamily="34" charset="0"/>
              <a:cs typeface="Times New Roman" panose="02020603050405020304" pitchFamily="18" charset="0"/>
            </a:endParaRPr>
          </a:p>
        </p:txBody>
      </p:sp>
      <p:sp>
        <p:nvSpPr>
          <p:cNvPr id="32" name="Text Box 3"/>
          <p:cNvSpPr txBox="1"/>
          <p:nvPr/>
        </p:nvSpPr>
        <p:spPr>
          <a:xfrm rot="17885227">
            <a:off x="2239762" y="4235720"/>
            <a:ext cx="2054113" cy="1163203"/>
          </a:xfrm>
          <a:prstGeom prst="rect">
            <a:avLst/>
          </a:prstGeom>
          <a:noFill/>
          <a:ln>
            <a:noFill/>
          </a:ln>
          <a:effectLst/>
        </p:spPr>
        <p:txBody>
          <a:bodyPr rot="0" spcFirstLastPara="1" vert="horz" wrap="none" lIns="91440" tIns="45720" rIns="91440" bIns="45720" numCol="1" spcCol="0" rtlCol="0" fromWordArt="0" anchor="t" anchorCtr="0" forceAA="0" compatLnSpc="1">
            <a:prstTxWarp prst="textArchDown">
              <a:avLst/>
            </a:prstTxWarp>
            <a:spAutoFit/>
          </a:bodyPr>
          <a:lstStyle/>
          <a:p>
            <a:pPr algn="ctr">
              <a:lnSpc>
                <a:spcPct val="120000"/>
              </a:lnSpc>
              <a:spcAft>
                <a:spcPts val="800"/>
              </a:spcAft>
            </a:pPr>
            <a:r>
              <a:rPr lang="en-GB" sz="1400" dirty="0" smtClean="0">
                <a:ln>
                  <a:noFill/>
                </a:ln>
                <a:solidFill>
                  <a:schemeClr val="bg1"/>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Review of new info / priorities</a:t>
            </a:r>
            <a:endParaRPr lang="en-GB" sz="1000" dirty="0">
              <a:solidFill>
                <a:schemeClr val="bg1"/>
              </a:solidFill>
              <a:effectLst/>
              <a:latin typeface="Merriweather-Light" panose="02060503050406030704" pitchFamily="18" charset="0"/>
              <a:ea typeface="Calibri" panose="020F0502020204030204" pitchFamily="34" charset="0"/>
              <a:cs typeface="Times New Roman" panose="02020603050405020304" pitchFamily="18" charset="0"/>
            </a:endParaRPr>
          </a:p>
        </p:txBody>
      </p:sp>
      <p:sp>
        <p:nvSpPr>
          <p:cNvPr id="34" name="Text Box 3"/>
          <p:cNvSpPr txBox="1"/>
          <p:nvPr/>
        </p:nvSpPr>
        <p:spPr>
          <a:xfrm rot="228310">
            <a:off x="1981452" y="3244375"/>
            <a:ext cx="1335898" cy="409531"/>
          </a:xfrm>
          <a:prstGeom prst="rect">
            <a:avLst/>
          </a:prstGeom>
          <a:noFill/>
          <a:ln>
            <a:noFill/>
          </a:ln>
          <a:effectLst/>
        </p:spPr>
        <p:txBody>
          <a:bodyPr rot="0" spcFirstLastPara="1" vert="horz" wrap="none" lIns="91440" tIns="45720" rIns="91440" bIns="45720" numCol="1" spcCol="0" rtlCol="0" fromWordArt="0" anchor="t" anchorCtr="0" forceAA="0" compatLnSpc="1">
            <a:prstTxWarp prst="textArchUp">
              <a:avLst/>
            </a:prstTxWarp>
            <a:spAutoFit/>
          </a:bodyPr>
          <a:lstStyle/>
          <a:p>
            <a:pPr algn="ctr">
              <a:lnSpc>
                <a:spcPct val="120000"/>
              </a:lnSpc>
              <a:spcAft>
                <a:spcPts val="800"/>
              </a:spcAft>
            </a:pPr>
            <a:r>
              <a:rPr lang="en-GB" sz="1400" dirty="0" smtClean="0">
                <a:solidFill>
                  <a:schemeClr val="bg1"/>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Evaluate </a:t>
            </a:r>
            <a:r>
              <a:rPr lang="en-GB" sz="1400" dirty="0" smtClean="0">
                <a:ln>
                  <a:noFill/>
                </a:ln>
                <a:solidFill>
                  <a:schemeClr val="bg1"/>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existing policy</a:t>
            </a:r>
            <a:endParaRPr lang="en-GB" sz="1000" dirty="0">
              <a:solidFill>
                <a:schemeClr val="bg1"/>
              </a:solidFill>
              <a:effectLst/>
              <a:latin typeface="Merriweather-Light" panose="02060503050406030704" pitchFamily="18" charset="0"/>
              <a:ea typeface="Calibri" panose="020F0502020204030204" pitchFamily="34" charset="0"/>
              <a:cs typeface="Times New Roman" panose="02020603050405020304" pitchFamily="18" charset="0"/>
            </a:endParaRPr>
          </a:p>
        </p:txBody>
      </p:sp>
      <p:sp>
        <p:nvSpPr>
          <p:cNvPr id="35" name="TextBox 34"/>
          <p:cNvSpPr txBox="1"/>
          <p:nvPr/>
        </p:nvSpPr>
        <p:spPr>
          <a:xfrm>
            <a:off x="330525" y="1880484"/>
            <a:ext cx="6336609" cy="1015663"/>
          </a:xfrm>
          <a:prstGeom prst="rect">
            <a:avLst/>
          </a:prstGeom>
          <a:noFill/>
        </p:spPr>
        <p:txBody>
          <a:bodyPr wrap="square" rtlCol="0">
            <a:spAutoFit/>
          </a:bodyPr>
          <a:lstStyle/>
          <a:p>
            <a:pPr>
              <a:spcBef>
                <a:spcPts val="1200"/>
              </a:spcBef>
            </a:pPr>
            <a:r>
              <a:rPr lang="en-US" sz="2000" dirty="0" smtClean="0"/>
              <a:t>Embedding the INDC into a </a:t>
            </a:r>
            <a:r>
              <a:rPr lang="en-US" sz="2000" i="1" dirty="0" smtClean="0"/>
              <a:t>Review and Revision process </a:t>
            </a:r>
            <a:r>
              <a:rPr lang="en-US" sz="2000" dirty="0" smtClean="0"/>
              <a:t>of existing policy targets is more efficient and more effective than beginning new processes.</a:t>
            </a:r>
          </a:p>
        </p:txBody>
      </p:sp>
      <p:sp>
        <p:nvSpPr>
          <p:cNvPr id="36" name="TextBox 35"/>
          <p:cNvSpPr txBox="1"/>
          <p:nvPr/>
        </p:nvSpPr>
        <p:spPr>
          <a:xfrm>
            <a:off x="4195114" y="4229310"/>
            <a:ext cx="5023266" cy="13234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smtClean="0"/>
              <a:t>Ensure integration of INDC in national policy</a:t>
            </a:r>
          </a:p>
          <a:p>
            <a:pPr marL="285750" lvl="0" indent="-285750">
              <a:buFont typeface="Arial" panose="020B0604020202020204" pitchFamily="34" charset="0"/>
              <a:buChar char="•"/>
            </a:pPr>
            <a:r>
              <a:rPr lang="en-GB" sz="1600" dirty="0" smtClean="0"/>
              <a:t>Reduce burden </a:t>
            </a:r>
            <a:r>
              <a:rPr lang="en-GB" sz="1600" dirty="0"/>
              <a:t>of undertaking new analysis from </a:t>
            </a:r>
            <a:r>
              <a:rPr lang="en-GB" sz="1600" dirty="0" smtClean="0"/>
              <a:t>start</a:t>
            </a:r>
            <a:endParaRPr lang="en-GB" sz="1600" dirty="0"/>
          </a:p>
          <a:p>
            <a:pPr marL="285750" indent="-285750">
              <a:buFont typeface="Arial" panose="020B0604020202020204" pitchFamily="34" charset="0"/>
              <a:buChar char="•"/>
            </a:pPr>
            <a:r>
              <a:rPr lang="en-GB" sz="1600" dirty="0" smtClean="0"/>
              <a:t>Established roles and responsibilities</a:t>
            </a:r>
          </a:p>
          <a:p>
            <a:pPr marL="285750" indent="-285750">
              <a:buFont typeface="Arial" panose="020B0604020202020204" pitchFamily="34" charset="0"/>
              <a:buChar char="•"/>
            </a:pPr>
            <a:r>
              <a:rPr lang="en-GB" sz="1600" dirty="0" smtClean="0"/>
              <a:t>Experience and evidence to reduce uncertainty</a:t>
            </a:r>
          </a:p>
          <a:p>
            <a:pPr marL="285750" indent="-285750">
              <a:buFont typeface="Arial" panose="020B0604020202020204" pitchFamily="34" charset="0"/>
              <a:buChar char="•"/>
            </a:pPr>
            <a:r>
              <a:rPr lang="en-GB" sz="1600" dirty="0" smtClean="0"/>
              <a:t>Understand the implications of policy implementation</a:t>
            </a:r>
            <a:endParaRPr lang="en-US" sz="2000" dirty="0" smtClean="0"/>
          </a:p>
        </p:txBody>
      </p:sp>
      <p:sp>
        <p:nvSpPr>
          <p:cNvPr id="25" name="TextBox 24"/>
          <p:cNvSpPr txBox="1"/>
          <p:nvPr/>
        </p:nvSpPr>
        <p:spPr>
          <a:xfrm>
            <a:off x="6785811" y="3510041"/>
            <a:ext cx="1723407" cy="553998"/>
          </a:xfrm>
          <a:prstGeom prst="rect">
            <a:avLst/>
          </a:prstGeom>
          <a:noFill/>
        </p:spPr>
        <p:txBody>
          <a:bodyPr wrap="square" rtlCol="0">
            <a:spAutoFit/>
          </a:bodyPr>
          <a:lstStyle/>
          <a:p>
            <a:r>
              <a:rPr lang="en-GB" sz="1000" dirty="0" smtClean="0"/>
              <a:t>Continued review and revision of institutionalised climate change policy / INDC</a:t>
            </a:r>
            <a:endParaRPr lang="en-GB" sz="1000" dirty="0"/>
          </a:p>
        </p:txBody>
      </p:sp>
      <p:cxnSp>
        <p:nvCxnSpPr>
          <p:cNvPr id="38" name="Straight Connector 37"/>
          <p:cNvCxnSpPr/>
          <p:nvPr/>
        </p:nvCxnSpPr>
        <p:spPr>
          <a:xfrm>
            <a:off x="6663416" y="3630503"/>
            <a:ext cx="183526" cy="35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27069" y="5640034"/>
            <a:ext cx="5391412" cy="276999"/>
          </a:xfrm>
          <a:prstGeom prst="rect">
            <a:avLst/>
          </a:prstGeom>
          <a:noFill/>
        </p:spPr>
        <p:txBody>
          <a:bodyPr wrap="square" rtlCol="0">
            <a:spAutoFit/>
          </a:bodyPr>
          <a:lstStyle/>
          <a:p>
            <a:r>
              <a:rPr lang="en-GB" sz="1200" dirty="0" smtClean="0"/>
              <a:t>Figure 10: Review and revision of existing targets in Indonesia.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72519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28</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2.3 </a:t>
            </a:r>
            <a:r>
              <a:rPr lang="en-GB" sz="2000" b="1" dirty="0"/>
              <a:t>How can an assessment of co-benefits </a:t>
            </a:r>
            <a:r>
              <a:rPr lang="en-GB" sz="2000" b="1" dirty="0" smtClean="0"/>
              <a:t>help to inform </a:t>
            </a:r>
            <a:r>
              <a:rPr lang="en-GB" sz="2000" b="1" dirty="0"/>
              <a:t>the design of an INDC?</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28</a:t>
            </a:fld>
            <a:endParaRPr lang="en-GB" b="1" dirty="0">
              <a:solidFill>
                <a:schemeClr val="bg1"/>
              </a:solidFill>
            </a:endParaRPr>
          </a:p>
        </p:txBody>
      </p:sp>
      <p:pic>
        <p:nvPicPr>
          <p:cNvPr id="12" name="Picture 11" descr="150330_Co-Benefits_of_Climate_Action_Infographic_together2_web.jpg"/>
          <p:cNvPicPr>
            <a:picLocks noChangeAspect="1"/>
          </p:cNvPicPr>
          <p:nvPr/>
        </p:nvPicPr>
        <p:blipFill rotWithShape="1">
          <a:blip r:embed="rId4" cstate="print">
            <a:extLst>
              <a:ext uri="{28A0092B-C50C-407E-A947-70E740481C1C}">
                <a14:useLocalDpi xmlns:a14="http://schemas.microsoft.com/office/drawing/2010/main" val="0"/>
              </a:ext>
            </a:extLst>
          </a:blip>
          <a:srcRect b="5798"/>
          <a:stretch/>
        </p:blipFill>
        <p:spPr>
          <a:xfrm>
            <a:off x="5431576" y="1106052"/>
            <a:ext cx="3712424" cy="4903174"/>
          </a:xfrm>
          <a:prstGeom prst="rect">
            <a:avLst/>
          </a:prstGeom>
        </p:spPr>
      </p:pic>
      <p:sp>
        <p:nvSpPr>
          <p:cNvPr id="14" name="Title 1"/>
          <p:cNvSpPr txBox="1">
            <a:spLocks/>
          </p:cNvSpPr>
          <p:nvPr/>
        </p:nvSpPr>
        <p:spPr>
          <a:xfrm>
            <a:off x="171785" y="933576"/>
            <a:ext cx="746091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Co-benefit assessment</a:t>
            </a:r>
            <a:endParaRPr lang="en-US" dirty="0"/>
          </a:p>
        </p:txBody>
      </p:sp>
      <p:sp>
        <p:nvSpPr>
          <p:cNvPr id="15" name="TextBox 14"/>
          <p:cNvSpPr txBox="1"/>
          <p:nvPr/>
        </p:nvSpPr>
        <p:spPr>
          <a:xfrm>
            <a:off x="336139" y="1972589"/>
            <a:ext cx="4759298" cy="3170099"/>
          </a:xfrm>
          <a:prstGeom prst="rect">
            <a:avLst/>
          </a:prstGeom>
          <a:noFill/>
        </p:spPr>
        <p:txBody>
          <a:bodyPr wrap="square" rtlCol="0">
            <a:spAutoFit/>
          </a:bodyPr>
          <a:lstStyle/>
          <a:p>
            <a:pPr>
              <a:spcBef>
                <a:spcPts val="1200"/>
              </a:spcBef>
            </a:pPr>
            <a:r>
              <a:rPr lang="en-US" sz="2000" dirty="0" smtClean="0"/>
              <a:t>Cost savings from fossil fuel imports, improved energy security, health from reduced air pollution, job creation, traffic decongestion, economic development etc.</a:t>
            </a:r>
            <a:endParaRPr lang="en-US" sz="2000" dirty="0"/>
          </a:p>
          <a:p>
            <a:pPr marL="342900" indent="-342900">
              <a:spcBef>
                <a:spcPts val="1200"/>
              </a:spcBef>
              <a:buFont typeface="Arial" panose="020B0604020202020204" pitchFamily="34" charset="0"/>
              <a:buChar char="•"/>
            </a:pPr>
            <a:r>
              <a:rPr lang="en-US" sz="2000" dirty="0" smtClean="0"/>
              <a:t>Make a case for prioritizing sector and measures to include in the INDC.</a:t>
            </a:r>
          </a:p>
          <a:p>
            <a:pPr marL="342900" indent="-342900">
              <a:spcBef>
                <a:spcPts val="1200"/>
              </a:spcBef>
              <a:buFont typeface="Arial" panose="020B0604020202020204" pitchFamily="34" charset="0"/>
              <a:buChar char="•"/>
            </a:pPr>
            <a:r>
              <a:rPr lang="en-US" sz="2000" dirty="0" smtClean="0"/>
              <a:t>Increase the willingness of decision makers and stakeholder to increase ambition.</a:t>
            </a:r>
          </a:p>
        </p:txBody>
      </p:sp>
      <p:sp>
        <p:nvSpPr>
          <p:cNvPr id="16" name="TextBox 15"/>
          <p:cNvSpPr txBox="1"/>
          <p:nvPr/>
        </p:nvSpPr>
        <p:spPr>
          <a:xfrm>
            <a:off x="168069" y="5378047"/>
            <a:ext cx="5095437" cy="461665"/>
          </a:xfrm>
          <a:prstGeom prst="rect">
            <a:avLst/>
          </a:prstGeom>
          <a:noFill/>
        </p:spPr>
        <p:txBody>
          <a:bodyPr wrap="square" rtlCol="0">
            <a:spAutoFit/>
          </a:bodyPr>
          <a:lstStyle/>
          <a:p>
            <a:r>
              <a:rPr lang="en-GB" sz="1200" dirty="0" smtClean="0"/>
              <a:t>Figure 11: Infographic on co-benefit assessment in the US, the EU and China .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3590661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29</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2.3 </a:t>
            </a:r>
            <a:r>
              <a:rPr lang="en-GB" sz="2000" b="1" dirty="0"/>
              <a:t>How can an assessment of co-benefits </a:t>
            </a:r>
            <a:r>
              <a:rPr lang="en-GB" sz="2000" b="1" dirty="0" smtClean="0"/>
              <a:t>help to inform </a:t>
            </a:r>
            <a:r>
              <a:rPr lang="en-GB" sz="2000" b="1" dirty="0"/>
              <a:t>the design of an INDC?</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29</a:t>
            </a:fld>
            <a:endParaRPr lang="en-GB" b="1"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180227732"/>
              </p:ext>
            </p:extLst>
          </p:nvPr>
        </p:nvGraphicFramePr>
        <p:xfrm>
          <a:off x="1" y="2595102"/>
          <a:ext cx="9143999" cy="2842260"/>
        </p:xfrm>
        <a:graphic>
          <a:graphicData uri="http://schemas.openxmlformats.org/drawingml/2006/table">
            <a:tbl>
              <a:tblPr firstRow="1" bandRow="1">
                <a:tableStyleId>{F5AB1C69-6EDB-4FF4-983F-18BD219EF322}</a:tableStyleId>
              </a:tblPr>
              <a:tblGrid>
                <a:gridCol w="3384884"/>
                <a:gridCol w="1026695"/>
                <a:gridCol w="1187116"/>
                <a:gridCol w="1411705"/>
                <a:gridCol w="2133599"/>
              </a:tblGrid>
              <a:tr h="406646">
                <a:tc>
                  <a:txBody>
                    <a:bodyPr/>
                    <a:lstStyle/>
                    <a:p>
                      <a:r>
                        <a:rPr lang="en-GB" dirty="0" smtClean="0"/>
                        <a:t>Sector/measure</a:t>
                      </a:r>
                      <a:endParaRPr lang="en-GB" dirty="0"/>
                    </a:p>
                  </a:txBody>
                  <a:tcPr/>
                </a:tc>
                <a:tc>
                  <a:txBody>
                    <a:bodyPr/>
                    <a:lstStyle/>
                    <a:p>
                      <a:pPr algn="ctr"/>
                      <a:r>
                        <a:rPr lang="en-GB" dirty="0" smtClean="0"/>
                        <a:t>Job creation in 2013</a:t>
                      </a:r>
                      <a:endParaRPr lang="en-GB" dirty="0"/>
                    </a:p>
                  </a:txBody>
                  <a:tcPr/>
                </a:tc>
                <a:tc>
                  <a:txBody>
                    <a:bodyPr/>
                    <a:lstStyle/>
                    <a:p>
                      <a:pPr algn="ctr"/>
                      <a:r>
                        <a:rPr lang="en-GB" dirty="0" smtClean="0"/>
                        <a:t>Economic impacts (</a:t>
                      </a:r>
                      <a:r>
                        <a:rPr lang="en-GB" dirty="0" err="1" smtClean="0"/>
                        <a:t>mUSD</a:t>
                      </a:r>
                      <a:r>
                        <a:rPr lang="en-GB" dirty="0" smtClean="0"/>
                        <a:t>/a)</a:t>
                      </a:r>
                      <a:endParaRPr lang="en-GB" dirty="0"/>
                    </a:p>
                  </a:txBody>
                  <a:tcPr/>
                </a:tc>
                <a:tc>
                  <a:txBody>
                    <a:bodyPr/>
                    <a:lstStyle/>
                    <a:p>
                      <a:pPr algn="ctr"/>
                      <a:r>
                        <a:rPr lang="en-GB" dirty="0" smtClean="0"/>
                        <a:t>GHG emission</a:t>
                      </a:r>
                      <a:r>
                        <a:rPr lang="en-GB" baseline="0" dirty="0" smtClean="0"/>
                        <a:t> reduction</a:t>
                      </a:r>
                    </a:p>
                    <a:p>
                      <a:pPr algn="ctr"/>
                      <a:r>
                        <a:rPr lang="en-GB" baseline="0" dirty="0" smtClean="0"/>
                        <a:t>(MtCO2e/a)</a:t>
                      </a:r>
                      <a:endParaRPr lang="en-GB" dirty="0"/>
                    </a:p>
                  </a:txBody>
                  <a:tcPr/>
                </a:tc>
                <a:tc>
                  <a:txBody>
                    <a:bodyPr/>
                    <a:lstStyle/>
                    <a:p>
                      <a:pPr algn="ctr"/>
                      <a:r>
                        <a:rPr lang="en-GB" dirty="0" smtClean="0"/>
                        <a:t>Other</a:t>
                      </a:r>
                      <a:r>
                        <a:rPr lang="en-GB" baseline="0" dirty="0" smtClean="0"/>
                        <a:t> non-GHG benefits</a:t>
                      </a:r>
                      <a:endParaRPr lang="en-GB" dirty="0"/>
                    </a:p>
                  </a:txBody>
                  <a:tcPr/>
                </a:tc>
              </a:tr>
              <a:tr h="406646">
                <a:tc>
                  <a:txBody>
                    <a:bodyPr/>
                    <a:lstStyle/>
                    <a:p>
                      <a:r>
                        <a:rPr lang="en-GB" sz="1600" dirty="0" smtClean="0"/>
                        <a:t>Energy</a:t>
                      </a:r>
                    </a:p>
                    <a:p>
                      <a:r>
                        <a:rPr lang="en-GB" sz="1200" dirty="0" smtClean="0"/>
                        <a:t>Substitute all fuel-oil plants with gas</a:t>
                      </a:r>
                    </a:p>
                    <a:p>
                      <a:r>
                        <a:rPr lang="en-GB" sz="1200" dirty="0" smtClean="0"/>
                        <a:t>Reduce inefficient auto generation from 25% to 5%</a:t>
                      </a:r>
                    </a:p>
                    <a:p>
                      <a:r>
                        <a:rPr lang="en-GB" sz="1200" dirty="0" smtClean="0"/>
                        <a:t>Increase share of renewable energy to</a:t>
                      </a:r>
                      <a:r>
                        <a:rPr lang="en-GB" sz="1200" baseline="0" dirty="0" smtClean="0"/>
                        <a:t> 38%</a:t>
                      </a:r>
                      <a:endParaRPr lang="en-GB" sz="1200" dirty="0" smtClean="0"/>
                    </a:p>
                    <a:p>
                      <a:r>
                        <a:rPr lang="en-GB" sz="1200" dirty="0" smtClean="0"/>
                        <a:t>Energy efficiency: reduce energy demand 13%</a:t>
                      </a:r>
                      <a:endParaRPr lang="en-GB" sz="1200" dirty="0"/>
                    </a:p>
                  </a:txBody>
                  <a:tcPr/>
                </a:tc>
                <a:tc>
                  <a:txBody>
                    <a:bodyPr/>
                    <a:lstStyle/>
                    <a:p>
                      <a:r>
                        <a:rPr lang="en-GB" sz="1600" dirty="0" smtClean="0"/>
                        <a:t>34,300</a:t>
                      </a:r>
                    </a:p>
                    <a:p>
                      <a:r>
                        <a:rPr lang="en-GB" sz="1200" dirty="0" smtClean="0"/>
                        <a:t>-</a:t>
                      </a:r>
                    </a:p>
                    <a:p>
                      <a:r>
                        <a:rPr lang="en-GB" sz="1200" dirty="0" smtClean="0"/>
                        <a:t>-</a:t>
                      </a:r>
                    </a:p>
                    <a:p>
                      <a:r>
                        <a:rPr lang="en-GB" sz="1200" dirty="0" smtClean="0"/>
                        <a:t>1,300</a:t>
                      </a:r>
                    </a:p>
                    <a:p>
                      <a:r>
                        <a:rPr lang="en-GB" sz="1200" dirty="0" smtClean="0"/>
                        <a:t>33,000</a:t>
                      </a:r>
                    </a:p>
                  </a:txBody>
                  <a:tcPr/>
                </a:tc>
                <a:tc>
                  <a:txBody>
                    <a:bodyPr/>
                    <a:lstStyle/>
                    <a:p>
                      <a:r>
                        <a:rPr lang="en-GB" sz="1600" dirty="0" smtClean="0"/>
                        <a:t>1,000</a:t>
                      </a:r>
                    </a:p>
                    <a:p>
                      <a:r>
                        <a:rPr lang="en-GB" sz="1200" dirty="0" smtClean="0"/>
                        <a:t>130</a:t>
                      </a:r>
                    </a:p>
                    <a:p>
                      <a:r>
                        <a:rPr lang="en-GB" sz="1200" dirty="0" smtClean="0"/>
                        <a:t>20</a:t>
                      </a:r>
                    </a:p>
                    <a:p>
                      <a:r>
                        <a:rPr lang="en-GB" sz="1200" dirty="0" smtClean="0"/>
                        <a:t>300</a:t>
                      </a:r>
                    </a:p>
                    <a:p>
                      <a:r>
                        <a:rPr lang="en-GB" sz="1200" dirty="0" smtClean="0"/>
                        <a:t>550</a:t>
                      </a:r>
                      <a:endParaRPr lang="en-GB" sz="1200" dirty="0"/>
                    </a:p>
                  </a:txBody>
                  <a:tcPr/>
                </a:tc>
                <a:tc>
                  <a:txBody>
                    <a:bodyPr/>
                    <a:lstStyle/>
                    <a:p>
                      <a:r>
                        <a:rPr lang="en-GB" sz="1600" dirty="0" smtClean="0"/>
                        <a:t>8.6</a:t>
                      </a:r>
                    </a:p>
                    <a:p>
                      <a:r>
                        <a:rPr lang="en-GB" sz="1200" dirty="0" smtClean="0"/>
                        <a:t>1</a:t>
                      </a:r>
                    </a:p>
                    <a:p>
                      <a:r>
                        <a:rPr lang="en-GB" sz="1200" dirty="0" smtClean="0"/>
                        <a:t>0.5</a:t>
                      </a:r>
                    </a:p>
                    <a:p>
                      <a:r>
                        <a:rPr lang="en-GB" sz="1200" dirty="0" smtClean="0"/>
                        <a:t>4.3</a:t>
                      </a:r>
                    </a:p>
                    <a:p>
                      <a:r>
                        <a:rPr lang="en-GB" sz="1200" dirty="0" smtClean="0"/>
                        <a:t>2.8</a:t>
                      </a:r>
                      <a:endParaRPr lang="en-GB" sz="1200" dirty="0"/>
                    </a:p>
                  </a:txBody>
                  <a:tcPr/>
                </a:tc>
                <a:tc>
                  <a:txBody>
                    <a:bodyPr/>
                    <a:lstStyle/>
                    <a:p>
                      <a:r>
                        <a:rPr lang="en-GB" sz="1600" dirty="0" smtClean="0"/>
                        <a:t>Cleaner air</a:t>
                      </a:r>
                      <a:endParaRPr lang="en-GB" sz="1600" dirty="0"/>
                    </a:p>
                  </a:txBody>
                  <a:tcPr/>
                </a:tc>
              </a:tr>
              <a:tr h="406646">
                <a:tc>
                  <a:txBody>
                    <a:bodyPr/>
                    <a:lstStyle/>
                    <a:p>
                      <a:r>
                        <a:rPr lang="en-GB" sz="1600" dirty="0" smtClean="0"/>
                        <a:t>Transport</a:t>
                      </a:r>
                    </a:p>
                    <a:p>
                      <a:r>
                        <a:rPr lang="en-GB" sz="1200" dirty="0" smtClean="0"/>
                        <a:t>Establish</a:t>
                      </a:r>
                      <a:r>
                        <a:rPr lang="en-GB" sz="1200" baseline="0" dirty="0" smtClean="0"/>
                        <a:t> efficiency standards</a:t>
                      </a:r>
                    </a:p>
                    <a:p>
                      <a:r>
                        <a:rPr lang="en-GB" sz="1200" baseline="0" dirty="0" smtClean="0"/>
                        <a:t>Shift to CNG</a:t>
                      </a:r>
                    </a:p>
                    <a:p>
                      <a:r>
                        <a:rPr lang="en-GB" sz="1200" baseline="0" dirty="0" smtClean="0"/>
                        <a:t>Increase consumption of biofuels</a:t>
                      </a:r>
                    </a:p>
                    <a:p>
                      <a:r>
                        <a:rPr lang="en-GB" sz="1200" baseline="0" dirty="0" smtClean="0"/>
                        <a:t>Scale-up public transport</a:t>
                      </a:r>
                      <a:endParaRPr lang="en-GB" sz="1200" dirty="0"/>
                    </a:p>
                  </a:txBody>
                  <a:tcPr/>
                </a:tc>
                <a:tc>
                  <a:txBody>
                    <a:bodyPr/>
                    <a:lstStyle/>
                    <a:p>
                      <a:r>
                        <a:rPr lang="en-GB" sz="1600" dirty="0" smtClean="0"/>
                        <a:t>25,000</a:t>
                      </a:r>
                    </a:p>
                    <a:p>
                      <a:r>
                        <a:rPr lang="en-GB" sz="1200" dirty="0" smtClean="0"/>
                        <a:t>-</a:t>
                      </a:r>
                    </a:p>
                    <a:p>
                      <a:r>
                        <a:rPr lang="en-GB" sz="1200" dirty="0" smtClean="0"/>
                        <a:t>4,000</a:t>
                      </a:r>
                    </a:p>
                    <a:p>
                      <a:r>
                        <a:rPr lang="en-GB" sz="1200" dirty="0" smtClean="0"/>
                        <a:t>21,000</a:t>
                      </a:r>
                    </a:p>
                    <a:p>
                      <a:r>
                        <a:rPr lang="en-GB" sz="1200" dirty="0" smtClean="0"/>
                        <a:t>-</a:t>
                      </a:r>
                      <a:endParaRPr lang="en-GB" sz="1200" dirty="0"/>
                    </a:p>
                  </a:txBody>
                  <a:tcPr/>
                </a:tc>
                <a:tc>
                  <a:txBody>
                    <a:bodyPr/>
                    <a:lstStyle/>
                    <a:p>
                      <a:r>
                        <a:rPr lang="en-GB" sz="1600" dirty="0" smtClean="0"/>
                        <a:t>1,700</a:t>
                      </a:r>
                    </a:p>
                    <a:p>
                      <a:r>
                        <a:rPr lang="en-GB" sz="1200" dirty="0" smtClean="0"/>
                        <a:t>500</a:t>
                      </a:r>
                    </a:p>
                    <a:p>
                      <a:r>
                        <a:rPr lang="en-GB" sz="1200" dirty="0" smtClean="0"/>
                        <a:t>600</a:t>
                      </a:r>
                    </a:p>
                    <a:p>
                      <a:r>
                        <a:rPr lang="en-GB" sz="1200" dirty="0" smtClean="0"/>
                        <a:t>400</a:t>
                      </a:r>
                    </a:p>
                    <a:p>
                      <a:r>
                        <a:rPr lang="en-GB" sz="1200" dirty="0" smtClean="0"/>
                        <a:t>200</a:t>
                      </a:r>
                      <a:endParaRPr lang="en-GB" sz="1200" dirty="0"/>
                    </a:p>
                  </a:txBody>
                  <a:tcPr/>
                </a:tc>
                <a:tc>
                  <a:txBody>
                    <a:bodyPr/>
                    <a:lstStyle/>
                    <a:p>
                      <a:r>
                        <a:rPr lang="en-GB" sz="1600" dirty="0" smtClean="0"/>
                        <a:t>5.3</a:t>
                      </a:r>
                    </a:p>
                    <a:p>
                      <a:r>
                        <a:rPr lang="en-GB" sz="1200" dirty="0" smtClean="0"/>
                        <a:t>1.3</a:t>
                      </a:r>
                    </a:p>
                    <a:p>
                      <a:r>
                        <a:rPr lang="en-GB" sz="1200" dirty="0" smtClean="0"/>
                        <a:t>1.1</a:t>
                      </a:r>
                    </a:p>
                    <a:p>
                      <a:r>
                        <a:rPr lang="en-GB" sz="1200" dirty="0" smtClean="0"/>
                        <a:t>2.4</a:t>
                      </a:r>
                    </a:p>
                    <a:p>
                      <a:r>
                        <a:rPr lang="en-GB" sz="1200" dirty="0" smtClean="0"/>
                        <a:t>0.5</a:t>
                      </a:r>
                      <a:endParaRPr lang="en-GB" sz="1200" dirty="0"/>
                    </a:p>
                  </a:txBody>
                  <a:tcPr/>
                </a:tc>
                <a:tc>
                  <a:txBody>
                    <a:bodyPr/>
                    <a:lstStyle/>
                    <a:p>
                      <a:r>
                        <a:rPr lang="en-GB" sz="1600" dirty="0" smtClean="0"/>
                        <a:t>Cleaner air, black carbon reduction,</a:t>
                      </a:r>
                      <a:r>
                        <a:rPr lang="en-GB" sz="1600" baseline="0" dirty="0" smtClean="0"/>
                        <a:t> less traffic congestion</a:t>
                      </a:r>
                      <a:endParaRPr lang="en-GB" sz="1600" dirty="0"/>
                    </a:p>
                  </a:txBody>
                  <a:tcPr/>
                </a:tc>
              </a:tr>
            </a:tbl>
          </a:graphicData>
        </a:graphic>
      </p:graphicFrame>
      <p:sp>
        <p:nvSpPr>
          <p:cNvPr id="16" name="TextBox 15"/>
          <p:cNvSpPr txBox="1"/>
          <p:nvPr/>
        </p:nvSpPr>
        <p:spPr>
          <a:xfrm>
            <a:off x="10127" y="5463457"/>
            <a:ext cx="8653560" cy="276999"/>
          </a:xfrm>
          <a:prstGeom prst="rect">
            <a:avLst/>
          </a:prstGeom>
          <a:noFill/>
        </p:spPr>
        <p:txBody>
          <a:bodyPr wrap="square" rtlCol="0">
            <a:spAutoFit/>
          </a:bodyPr>
          <a:lstStyle/>
          <a:p>
            <a:r>
              <a:rPr lang="en-GB" sz="1200" dirty="0" smtClean="0"/>
              <a:t>Table 3: Assessment of co-benefits of proposed actions in Dominican Republic. Source: Alvarez (2015) </a:t>
            </a:r>
            <a:endParaRPr lang="en-GB" sz="1200" dirty="0"/>
          </a:p>
        </p:txBody>
      </p:sp>
      <p:sp>
        <p:nvSpPr>
          <p:cNvPr id="18" name="TextBox 17"/>
          <p:cNvSpPr txBox="1"/>
          <p:nvPr/>
        </p:nvSpPr>
        <p:spPr>
          <a:xfrm>
            <a:off x="90956" y="1385001"/>
            <a:ext cx="8491902" cy="1015663"/>
          </a:xfrm>
          <a:prstGeom prst="rect">
            <a:avLst/>
          </a:prstGeom>
          <a:noFill/>
        </p:spPr>
        <p:txBody>
          <a:bodyPr wrap="square" rtlCol="0">
            <a:spAutoFit/>
          </a:bodyPr>
          <a:lstStyle/>
          <a:p>
            <a:pPr>
              <a:spcBef>
                <a:spcPts val="1200"/>
              </a:spcBef>
            </a:pPr>
            <a:r>
              <a:rPr lang="en-US" sz="2000" dirty="0" smtClean="0"/>
              <a:t>The </a:t>
            </a:r>
            <a:r>
              <a:rPr lang="en-US" sz="2000" b="1" dirty="0" smtClean="0"/>
              <a:t>Dominican Republic </a:t>
            </a:r>
            <a:r>
              <a:rPr lang="en-US" sz="2000" dirty="0" smtClean="0"/>
              <a:t>quantified the non-GHG related benefits for specific measures in all sectors, in order to inform the design of the INDC. (see energy and transport, for example, in earlier slide)</a:t>
            </a:r>
          </a:p>
        </p:txBody>
      </p:sp>
    </p:spTree>
    <p:extLst>
      <p:ext uri="{BB962C8B-B14F-4D97-AF65-F5344CB8AC3E}">
        <p14:creationId xmlns:p14="http://schemas.microsoft.com/office/powerpoint/2010/main" val="3538231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3</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Abbreviations</a:t>
            </a:r>
            <a:endParaRPr lang="en-GB" sz="2000" dirty="0">
              <a:solidFill>
                <a:schemeClr val="bg1"/>
              </a:solidFill>
            </a:endParaRPr>
          </a:p>
        </p:txBody>
      </p:sp>
      <p:sp>
        <p:nvSpPr>
          <p:cNvPr id="33" name="TextBox 32"/>
          <p:cNvSpPr txBox="1"/>
          <p:nvPr/>
        </p:nvSpPr>
        <p:spPr>
          <a:xfrm>
            <a:off x="171785" y="1362126"/>
            <a:ext cx="8705515" cy="4247317"/>
          </a:xfrm>
          <a:prstGeom prst="rect">
            <a:avLst/>
          </a:prstGeom>
          <a:noFill/>
        </p:spPr>
        <p:txBody>
          <a:bodyPr wrap="square" rtlCol="0">
            <a:spAutoFit/>
          </a:bodyPr>
          <a:lstStyle/>
          <a:p>
            <a:pPr>
              <a:spcBef>
                <a:spcPts val="1200"/>
              </a:spcBef>
            </a:pPr>
            <a:r>
              <a:rPr lang="en-GB" dirty="0" smtClean="0"/>
              <a:t>BUR		Biennial Update Report</a:t>
            </a:r>
          </a:p>
          <a:p>
            <a:pPr>
              <a:spcBef>
                <a:spcPts val="1200"/>
              </a:spcBef>
            </a:pPr>
            <a:r>
              <a:rPr lang="en-GB" dirty="0" smtClean="0"/>
              <a:t>CDM		Clean Development Mechanism</a:t>
            </a:r>
          </a:p>
          <a:p>
            <a:pPr>
              <a:spcBef>
                <a:spcPts val="1200"/>
              </a:spcBef>
            </a:pPr>
            <a:r>
              <a:rPr lang="en-GB" dirty="0" smtClean="0"/>
              <a:t>GHG		Greenhouse gas</a:t>
            </a:r>
          </a:p>
          <a:p>
            <a:pPr>
              <a:spcBef>
                <a:spcPts val="1200"/>
              </a:spcBef>
            </a:pPr>
            <a:r>
              <a:rPr lang="en-GB" dirty="0" smtClean="0"/>
              <a:t>INDC		Intended Nationally Determined Contribution</a:t>
            </a:r>
          </a:p>
          <a:p>
            <a:pPr>
              <a:spcBef>
                <a:spcPts val="1200"/>
              </a:spcBef>
            </a:pPr>
            <a:r>
              <a:rPr lang="en-GB" dirty="0" smtClean="0"/>
              <a:t>LEDS		Low Emissions Development Strategy</a:t>
            </a:r>
          </a:p>
          <a:p>
            <a:pPr>
              <a:spcBef>
                <a:spcPts val="1200"/>
              </a:spcBef>
            </a:pPr>
            <a:r>
              <a:rPr lang="en-GB" dirty="0" smtClean="0"/>
              <a:t>NAMA		Nationally Appropriate Mitigation Action</a:t>
            </a:r>
          </a:p>
          <a:p>
            <a:pPr>
              <a:spcBef>
                <a:spcPts val="1200"/>
              </a:spcBef>
            </a:pPr>
            <a:r>
              <a:rPr lang="en-GB" dirty="0" smtClean="0"/>
              <a:t>NAP		National Adaptation Plans</a:t>
            </a:r>
          </a:p>
          <a:p>
            <a:pPr>
              <a:spcBef>
                <a:spcPts val="1200"/>
              </a:spcBef>
            </a:pPr>
            <a:r>
              <a:rPr lang="en-GB" dirty="0" smtClean="0"/>
              <a:t>TNA		Technology Needs Assessment</a:t>
            </a:r>
          </a:p>
          <a:p>
            <a:pPr>
              <a:spcBef>
                <a:spcPts val="1200"/>
              </a:spcBef>
            </a:pPr>
            <a:r>
              <a:rPr lang="en-GB" dirty="0" smtClean="0"/>
              <a:t>UNFCCC		United Nations Framework Convention on Climate Change</a:t>
            </a:r>
          </a:p>
          <a:p>
            <a:pPr>
              <a:spcBef>
                <a:spcPts val="1200"/>
              </a:spcBef>
            </a:pPr>
            <a:endParaRPr lang="en-US" dirty="0" smtClean="0"/>
          </a:p>
        </p:txBody>
      </p:sp>
    </p:spTree>
    <p:extLst>
      <p:ext uri="{BB962C8B-B14F-4D97-AF65-F5344CB8AC3E}">
        <p14:creationId xmlns:p14="http://schemas.microsoft.com/office/powerpoint/2010/main" val="1001976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783" y="1135063"/>
            <a:ext cx="7583255" cy="876617"/>
          </a:xfrm>
        </p:spPr>
        <p:txBody>
          <a:bodyPr>
            <a:normAutofit fontScale="90000"/>
          </a:bodyPr>
          <a:lstStyle/>
          <a:p>
            <a:r>
              <a:rPr lang="de-DE" dirty="0" err="1" smtClean="0"/>
              <a:t>Determining</a:t>
            </a:r>
            <a:r>
              <a:rPr lang="de-DE" dirty="0" smtClean="0"/>
              <a:t> </a:t>
            </a:r>
            <a:r>
              <a:rPr lang="de-DE" dirty="0" err="1" smtClean="0"/>
              <a:t>contributions</a:t>
            </a:r>
            <a:r>
              <a:rPr lang="de-DE" dirty="0" smtClean="0"/>
              <a:t> - </a:t>
            </a:r>
            <a:r>
              <a:rPr lang="de-DE" dirty="0" err="1" smtClean="0"/>
              <a:t>using</a:t>
            </a:r>
            <a:r>
              <a:rPr lang="de-DE" dirty="0" smtClean="0"/>
              <a:t> </a:t>
            </a:r>
            <a:r>
              <a:rPr lang="de-DE" dirty="0" err="1" smtClean="0"/>
              <a:t>existing</a:t>
            </a:r>
            <a:r>
              <a:rPr lang="de-DE" dirty="0" smtClean="0"/>
              <a:t> </a:t>
            </a:r>
            <a:r>
              <a:rPr lang="de-DE" dirty="0" err="1" smtClean="0"/>
              <a:t>and</a:t>
            </a:r>
            <a:r>
              <a:rPr lang="de-DE" dirty="0" smtClean="0"/>
              <a:t> </a:t>
            </a:r>
            <a:r>
              <a:rPr lang="de-DE" dirty="0" err="1" smtClean="0"/>
              <a:t>planned</a:t>
            </a:r>
            <a:r>
              <a:rPr lang="de-DE" dirty="0" smtClean="0"/>
              <a:t> </a:t>
            </a:r>
            <a:r>
              <a:rPr lang="de-DE" dirty="0" err="1" smtClean="0"/>
              <a:t>policies</a:t>
            </a:r>
            <a:r>
              <a:rPr lang="de-DE" dirty="0" smtClean="0"/>
              <a:t> </a:t>
            </a:r>
            <a:r>
              <a:rPr lang="de-DE" dirty="0" err="1" smtClean="0"/>
              <a:t>and</a:t>
            </a:r>
            <a:r>
              <a:rPr lang="de-DE" dirty="0" smtClean="0"/>
              <a:t> </a:t>
            </a:r>
            <a:r>
              <a:rPr lang="de-DE" dirty="0" err="1" smtClean="0"/>
              <a:t>strategies</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30</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2.4 </a:t>
            </a:r>
            <a:r>
              <a:rPr lang="en-GB" sz="2000" b="1" dirty="0"/>
              <a:t>How can </a:t>
            </a:r>
            <a:r>
              <a:rPr lang="en-GB" sz="2000" b="1" dirty="0" smtClean="0"/>
              <a:t>unconditional </a:t>
            </a:r>
            <a:r>
              <a:rPr lang="en-GB" sz="2000" b="1" dirty="0"/>
              <a:t>and conditional contributions be determined?</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30</a:t>
            </a:fld>
            <a:endParaRPr lang="en-GB" b="1" dirty="0">
              <a:solidFill>
                <a:schemeClr val="bg1"/>
              </a:solidFill>
            </a:endParaRPr>
          </a:p>
        </p:txBody>
      </p:sp>
      <p:cxnSp>
        <p:nvCxnSpPr>
          <p:cNvPr id="12" name="Straight Arrow Connector 11"/>
          <p:cNvCxnSpPr/>
          <p:nvPr/>
        </p:nvCxnSpPr>
        <p:spPr>
          <a:xfrm flipV="1">
            <a:off x="3463526" y="2428970"/>
            <a:ext cx="0" cy="3068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278522" y="3819700"/>
            <a:ext cx="1967756" cy="276999"/>
          </a:xfrm>
          <a:prstGeom prst="rect">
            <a:avLst/>
          </a:prstGeom>
          <a:noFill/>
        </p:spPr>
        <p:txBody>
          <a:bodyPr wrap="none" rtlCol="0">
            <a:spAutoFit/>
          </a:bodyPr>
          <a:lstStyle/>
          <a:p>
            <a:pPr algn="ctr"/>
            <a:r>
              <a:rPr lang="en-GB" sz="1200" dirty="0" smtClean="0"/>
              <a:t>Emission level in 2025/ 2030</a:t>
            </a:r>
            <a:endParaRPr lang="en-GB" sz="1200" dirty="0"/>
          </a:p>
        </p:txBody>
      </p:sp>
      <p:grpSp>
        <p:nvGrpSpPr>
          <p:cNvPr id="15" name="Group 14"/>
          <p:cNvGrpSpPr/>
          <p:nvPr/>
        </p:nvGrpSpPr>
        <p:grpSpPr>
          <a:xfrm>
            <a:off x="3637064" y="2997510"/>
            <a:ext cx="1586548" cy="646331"/>
            <a:chOff x="8001739" y="3020534"/>
            <a:chExt cx="1241948" cy="646331"/>
          </a:xfrm>
        </p:grpSpPr>
        <p:cxnSp>
          <p:nvCxnSpPr>
            <p:cNvPr id="16" name="Straight Connector 15"/>
            <p:cNvCxnSpPr/>
            <p:nvPr/>
          </p:nvCxnSpPr>
          <p:spPr>
            <a:xfrm>
              <a:off x="8002135" y="3207791"/>
              <a:ext cx="0" cy="271819"/>
            </a:xfrm>
            <a:prstGeom prst="line">
              <a:avLst/>
            </a:prstGeom>
            <a:ln w="57150">
              <a:solidFill>
                <a:srgbClr val="6D8B95"/>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001739" y="3020534"/>
              <a:ext cx="1241948" cy="646331"/>
            </a:xfrm>
            <a:prstGeom prst="rect">
              <a:avLst/>
            </a:prstGeom>
            <a:noFill/>
          </p:spPr>
          <p:txBody>
            <a:bodyPr wrap="square" rtlCol="0">
              <a:spAutoFit/>
            </a:bodyPr>
            <a:lstStyle/>
            <a:p>
              <a:pPr algn="ctr"/>
              <a:r>
                <a:rPr lang="en-GB" dirty="0" smtClean="0"/>
                <a:t>Unconditional INDC</a:t>
              </a:r>
              <a:endParaRPr lang="en-GB" dirty="0"/>
            </a:p>
          </p:txBody>
        </p:sp>
      </p:grpSp>
      <p:grpSp>
        <p:nvGrpSpPr>
          <p:cNvPr id="18" name="Group 17"/>
          <p:cNvGrpSpPr/>
          <p:nvPr/>
        </p:nvGrpSpPr>
        <p:grpSpPr>
          <a:xfrm>
            <a:off x="3637064" y="4323301"/>
            <a:ext cx="1447652" cy="646331"/>
            <a:chOff x="8001739" y="3020534"/>
            <a:chExt cx="1241948" cy="646331"/>
          </a:xfrm>
        </p:grpSpPr>
        <p:cxnSp>
          <p:nvCxnSpPr>
            <p:cNvPr id="19" name="Straight Connector 18"/>
            <p:cNvCxnSpPr/>
            <p:nvPr/>
          </p:nvCxnSpPr>
          <p:spPr>
            <a:xfrm>
              <a:off x="8002135" y="3207791"/>
              <a:ext cx="0" cy="271819"/>
            </a:xfrm>
            <a:prstGeom prst="line">
              <a:avLst/>
            </a:prstGeom>
            <a:ln w="57150">
              <a:solidFill>
                <a:srgbClr val="A7BBC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001739" y="3020534"/>
              <a:ext cx="1241948" cy="646331"/>
            </a:xfrm>
            <a:prstGeom prst="rect">
              <a:avLst/>
            </a:prstGeom>
            <a:noFill/>
          </p:spPr>
          <p:txBody>
            <a:bodyPr wrap="square" rtlCol="0">
              <a:spAutoFit/>
            </a:bodyPr>
            <a:lstStyle/>
            <a:p>
              <a:pPr algn="ctr"/>
              <a:r>
                <a:rPr lang="en-GB" dirty="0" smtClean="0">
                  <a:solidFill>
                    <a:srgbClr val="A7BBC1"/>
                  </a:solidFill>
                </a:rPr>
                <a:t>Conditional INDC</a:t>
              </a:r>
              <a:endParaRPr lang="en-GB" dirty="0">
                <a:solidFill>
                  <a:srgbClr val="A7BBC1"/>
                </a:solidFill>
              </a:endParaRPr>
            </a:p>
          </p:txBody>
        </p:sp>
      </p:grpSp>
      <p:sp>
        <p:nvSpPr>
          <p:cNvPr id="28" name="TextBox 27"/>
          <p:cNvSpPr txBox="1"/>
          <p:nvPr/>
        </p:nvSpPr>
        <p:spPr>
          <a:xfrm>
            <a:off x="188770" y="5679967"/>
            <a:ext cx="8653560" cy="276999"/>
          </a:xfrm>
          <a:prstGeom prst="rect">
            <a:avLst/>
          </a:prstGeom>
          <a:noFill/>
        </p:spPr>
        <p:txBody>
          <a:bodyPr wrap="square" rtlCol="0">
            <a:spAutoFit/>
          </a:bodyPr>
          <a:lstStyle/>
          <a:p>
            <a:r>
              <a:rPr lang="en-GB" sz="1200" dirty="0" smtClean="0"/>
              <a:t>Figure 3: Determining contributions using policies and strategies. See </a:t>
            </a:r>
            <a:r>
              <a:rPr lang="en-GB" sz="1200" i="1" dirty="0" smtClean="0"/>
              <a:t>Notes</a:t>
            </a:r>
            <a:r>
              <a:rPr lang="en-GB" sz="1200" dirty="0" smtClean="0"/>
              <a:t> for details</a:t>
            </a:r>
            <a:endParaRPr lang="en-GB" sz="1200" dirty="0"/>
          </a:p>
        </p:txBody>
      </p:sp>
      <p:sp>
        <p:nvSpPr>
          <p:cNvPr id="32" name="Oval 31"/>
          <p:cNvSpPr/>
          <p:nvPr/>
        </p:nvSpPr>
        <p:spPr>
          <a:xfrm>
            <a:off x="5792110" y="2516419"/>
            <a:ext cx="2518758" cy="1169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10 </a:t>
            </a:r>
            <a:r>
              <a:rPr lang="de-DE" dirty="0" err="1" smtClean="0"/>
              <a:t>measures</a:t>
            </a:r>
            <a:r>
              <a:rPr lang="de-DE" dirty="0" smtClean="0"/>
              <a:t> in </a:t>
            </a:r>
            <a:r>
              <a:rPr lang="de-DE" dirty="0" err="1" smtClean="0"/>
              <a:t>place</a:t>
            </a:r>
            <a:r>
              <a:rPr lang="de-DE" dirty="0" smtClean="0"/>
              <a:t> </a:t>
            </a:r>
            <a:r>
              <a:rPr lang="de-DE" dirty="0" err="1" smtClean="0"/>
              <a:t>from</a:t>
            </a:r>
            <a:r>
              <a:rPr lang="de-DE" dirty="0" smtClean="0"/>
              <a:t> </a:t>
            </a:r>
            <a:r>
              <a:rPr lang="de-DE" dirty="0" err="1" smtClean="0"/>
              <a:t>forthcoming</a:t>
            </a:r>
            <a:r>
              <a:rPr lang="de-DE" dirty="0" smtClean="0"/>
              <a:t> 3rd NC</a:t>
            </a:r>
          </a:p>
        </p:txBody>
      </p:sp>
      <p:sp>
        <p:nvSpPr>
          <p:cNvPr id="33" name="Oval 32"/>
          <p:cNvSpPr/>
          <p:nvPr/>
        </p:nvSpPr>
        <p:spPr>
          <a:xfrm>
            <a:off x="250100" y="2486436"/>
            <a:ext cx="2530678" cy="9327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3 </a:t>
            </a:r>
            <a:r>
              <a:rPr lang="de-DE" dirty="0" err="1"/>
              <a:t>m</a:t>
            </a:r>
            <a:r>
              <a:rPr lang="de-DE" dirty="0" err="1" smtClean="0"/>
              <a:t>easures</a:t>
            </a:r>
            <a:r>
              <a:rPr lang="de-DE" dirty="0" smtClean="0"/>
              <a:t> </a:t>
            </a:r>
            <a:r>
              <a:rPr lang="de-DE" dirty="0" err="1" smtClean="0"/>
              <a:t>from</a:t>
            </a:r>
            <a:r>
              <a:rPr lang="de-DE" dirty="0" smtClean="0"/>
              <a:t> UNDP FOCAM </a:t>
            </a:r>
            <a:r>
              <a:rPr lang="de-DE" dirty="0" err="1" smtClean="0"/>
              <a:t>excercise</a:t>
            </a:r>
            <a:endParaRPr lang="de-DE" dirty="0" smtClean="0"/>
          </a:p>
        </p:txBody>
      </p:sp>
      <p:sp>
        <p:nvSpPr>
          <p:cNvPr id="34" name="Oval 33"/>
          <p:cNvSpPr/>
          <p:nvPr/>
        </p:nvSpPr>
        <p:spPr>
          <a:xfrm>
            <a:off x="605208" y="4256476"/>
            <a:ext cx="1743003" cy="8257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CDM </a:t>
            </a:r>
            <a:r>
              <a:rPr lang="de-DE" dirty="0" err="1" smtClean="0"/>
              <a:t>pipeline</a:t>
            </a:r>
            <a:endParaRPr lang="de-DE" dirty="0" smtClean="0"/>
          </a:p>
        </p:txBody>
      </p:sp>
      <p:sp>
        <p:nvSpPr>
          <p:cNvPr id="36" name="Oval 35"/>
          <p:cNvSpPr/>
          <p:nvPr/>
        </p:nvSpPr>
        <p:spPr>
          <a:xfrm>
            <a:off x="5302253" y="4045938"/>
            <a:ext cx="3188604" cy="145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54 </a:t>
            </a:r>
            <a:r>
              <a:rPr lang="de-DE" dirty="0" err="1" smtClean="0"/>
              <a:t>measures</a:t>
            </a:r>
            <a:r>
              <a:rPr lang="de-DE" dirty="0" smtClean="0"/>
              <a:t> </a:t>
            </a:r>
            <a:r>
              <a:rPr lang="de-DE" dirty="0" err="1" smtClean="0"/>
              <a:t>the</a:t>
            </a:r>
            <a:r>
              <a:rPr lang="de-DE" dirty="0" smtClean="0"/>
              <a:t> </a:t>
            </a:r>
            <a:r>
              <a:rPr lang="de-DE" dirty="0" err="1" smtClean="0"/>
              <a:t>country</a:t>
            </a:r>
            <a:r>
              <a:rPr lang="de-DE" dirty="0" smtClean="0"/>
              <a:t> </a:t>
            </a:r>
            <a:r>
              <a:rPr lang="de-DE" dirty="0" err="1" smtClean="0"/>
              <a:t>could</a:t>
            </a:r>
            <a:r>
              <a:rPr lang="de-DE" dirty="0" smtClean="0"/>
              <a:t> </a:t>
            </a:r>
            <a:r>
              <a:rPr lang="de-DE" dirty="0" err="1" smtClean="0"/>
              <a:t>potentially</a:t>
            </a:r>
            <a:r>
              <a:rPr lang="de-DE" dirty="0" smtClean="0"/>
              <a:t> </a:t>
            </a:r>
            <a:r>
              <a:rPr lang="de-DE" dirty="0" err="1" smtClean="0"/>
              <a:t>implement</a:t>
            </a:r>
            <a:r>
              <a:rPr lang="de-DE" dirty="0" smtClean="0"/>
              <a:t> </a:t>
            </a:r>
            <a:r>
              <a:rPr lang="de-DE" dirty="0" err="1" smtClean="0"/>
              <a:t>as</a:t>
            </a:r>
            <a:r>
              <a:rPr lang="de-DE" dirty="0" smtClean="0"/>
              <a:t> </a:t>
            </a:r>
            <a:r>
              <a:rPr lang="de-DE" dirty="0" err="1" smtClean="0"/>
              <a:t>identified</a:t>
            </a:r>
            <a:r>
              <a:rPr lang="de-DE" dirty="0" smtClean="0"/>
              <a:t> in 3rd NC</a:t>
            </a:r>
          </a:p>
        </p:txBody>
      </p:sp>
      <p:cxnSp>
        <p:nvCxnSpPr>
          <p:cNvPr id="38" name="Straight Connector 37"/>
          <p:cNvCxnSpPr/>
          <p:nvPr/>
        </p:nvCxnSpPr>
        <p:spPr>
          <a:xfrm flipV="1">
            <a:off x="40105" y="3836089"/>
            <a:ext cx="9050867" cy="699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71783" y="3672696"/>
            <a:ext cx="2057850" cy="474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Dialogue</a:t>
            </a:r>
            <a:r>
              <a:rPr lang="de-DE" dirty="0" smtClean="0"/>
              <a:t> on </a:t>
            </a:r>
            <a:r>
              <a:rPr lang="de-DE" dirty="0" err="1" smtClean="0"/>
              <a:t>forestry</a:t>
            </a:r>
            <a:endParaRPr lang="de-DE" dirty="0" smtClean="0"/>
          </a:p>
        </p:txBody>
      </p:sp>
      <p:sp>
        <p:nvSpPr>
          <p:cNvPr id="21" name="Rectangle 3"/>
          <p:cNvSpPr/>
          <p:nvPr/>
        </p:nvSpPr>
        <p:spPr>
          <a:xfrm>
            <a:off x="970580" y="2028762"/>
            <a:ext cx="961697" cy="369332"/>
          </a:xfrm>
          <a:prstGeom prst="rect">
            <a:avLst/>
          </a:prstGeom>
        </p:spPr>
        <p:txBody>
          <a:bodyPr wrap="none">
            <a:spAutoFit/>
          </a:bodyPr>
          <a:lstStyle/>
          <a:p>
            <a:pPr algn="ctr"/>
            <a:r>
              <a:rPr lang="de-DE" b="1" dirty="0"/>
              <a:t>Ecuador</a:t>
            </a:r>
          </a:p>
        </p:txBody>
      </p:sp>
      <p:sp>
        <p:nvSpPr>
          <p:cNvPr id="22" name="Rectangle 8"/>
          <p:cNvSpPr/>
          <p:nvPr/>
        </p:nvSpPr>
        <p:spPr>
          <a:xfrm>
            <a:off x="6504315" y="2028762"/>
            <a:ext cx="1033944" cy="369332"/>
          </a:xfrm>
          <a:prstGeom prst="rect">
            <a:avLst/>
          </a:prstGeom>
        </p:spPr>
        <p:txBody>
          <a:bodyPr wrap="none">
            <a:spAutoFit/>
          </a:bodyPr>
          <a:lstStyle/>
          <a:p>
            <a:pPr algn="ctr"/>
            <a:r>
              <a:rPr lang="de-DE" b="1" dirty="0" err="1"/>
              <a:t>Morocco</a:t>
            </a:r>
            <a:endParaRPr lang="de-DE" b="1" dirty="0"/>
          </a:p>
        </p:txBody>
      </p:sp>
    </p:spTree>
    <p:extLst>
      <p:ext uri="{BB962C8B-B14F-4D97-AF65-F5344CB8AC3E}">
        <p14:creationId xmlns:p14="http://schemas.microsoft.com/office/powerpoint/2010/main" val="2593111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783" y="1135063"/>
            <a:ext cx="7583255" cy="876617"/>
          </a:xfrm>
        </p:spPr>
        <p:txBody>
          <a:bodyPr>
            <a:normAutofit/>
          </a:bodyPr>
          <a:lstStyle/>
          <a:p>
            <a:r>
              <a:rPr lang="en-US" dirty="0" smtClean="0"/>
              <a:t>Determining contributions top down</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31</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2.4 </a:t>
            </a:r>
            <a:r>
              <a:rPr lang="en-GB" sz="2000" b="1" dirty="0"/>
              <a:t>How can </a:t>
            </a:r>
            <a:r>
              <a:rPr lang="en-GB" sz="2000" b="1" dirty="0" smtClean="0"/>
              <a:t>unconditional </a:t>
            </a:r>
            <a:r>
              <a:rPr lang="en-GB" sz="2000" b="1" dirty="0"/>
              <a:t>and conditional contributions be determined?</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31</a:t>
            </a:fld>
            <a:endParaRPr lang="en-GB" b="1" dirty="0">
              <a:solidFill>
                <a:schemeClr val="bg1"/>
              </a:solidFill>
            </a:endParaRPr>
          </a:p>
        </p:txBody>
      </p:sp>
      <p:grpSp>
        <p:nvGrpSpPr>
          <p:cNvPr id="14" name="Group 13"/>
          <p:cNvGrpSpPr/>
          <p:nvPr/>
        </p:nvGrpSpPr>
        <p:grpSpPr>
          <a:xfrm>
            <a:off x="557963" y="2767808"/>
            <a:ext cx="996287" cy="1737511"/>
            <a:chOff x="6271144" y="2879678"/>
            <a:chExt cx="996287" cy="2367063"/>
          </a:xfrm>
        </p:grpSpPr>
        <p:cxnSp>
          <p:nvCxnSpPr>
            <p:cNvPr id="15" name="Straight Connector 14"/>
            <p:cNvCxnSpPr/>
            <p:nvPr/>
          </p:nvCxnSpPr>
          <p:spPr>
            <a:xfrm>
              <a:off x="6769288" y="2879678"/>
              <a:ext cx="0" cy="928047"/>
            </a:xfrm>
            <a:prstGeom prst="line">
              <a:avLst/>
            </a:prstGeom>
            <a:ln w="57150">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71144" y="3988861"/>
              <a:ext cx="996287" cy="1257880"/>
            </a:xfrm>
            <a:prstGeom prst="rect">
              <a:avLst/>
            </a:prstGeom>
            <a:noFill/>
          </p:spPr>
          <p:txBody>
            <a:bodyPr wrap="square" rtlCol="0">
              <a:spAutoFit/>
            </a:bodyPr>
            <a:lstStyle/>
            <a:p>
              <a:pPr algn="ctr"/>
              <a:r>
                <a:rPr lang="en-GB" dirty="0" smtClean="0"/>
                <a:t>“Fair” contribution</a:t>
              </a:r>
              <a:endParaRPr lang="en-GB" dirty="0"/>
            </a:p>
          </p:txBody>
        </p:sp>
      </p:grpSp>
      <p:grpSp>
        <p:nvGrpSpPr>
          <p:cNvPr id="17" name="Group 16"/>
          <p:cNvGrpSpPr/>
          <p:nvPr/>
        </p:nvGrpSpPr>
        <p:grpSpPr>
          <a:xfrm>
            <a:off x="933276" y="4016519"/>
            <a:ext cx="1241948" cy="1369560"/>
            <a:chOff x="6769287" y="3017292"/>
            <a:chExt cx="1241948" cy="1369560"/>
          </a:xfrm>
        </p:grpSpPr>
        <p:cxnSp>
          <p:nvCxnSpPr>
            <p:cNvPr id="18" name="Straight Connector 17"/>
            <p:cNvCxnSpPr/>
            <p:nvPr/>
          </p:nvCxnSpPr>
          <p:spPr>
            <a:xfrm>
              <a:off x="7372064" y="3017292"/>
              <a:ext cx="0" cy="652818"/>
            </a:xfrm>
            <a:prstGeom prst="line">
              <a:avLst/>
            </a:prstGeom>
            <a:ln w="57150">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69287" y="3740521"/>
              <a:ext cx="1241948" cy="646331"/>
            </a:xfrm>
            <a:prstGeom prst="rect">
              <a:avLst/>
            </a:prstGeom>
            <a:noFill/>
          </p:spPr>
          <p:txBody>
            <a:bodyPr wrap="square" rtlCol="0">
              <a:spAutoFit/>
            </a:bodyPr>
            <a:lstStyle/>
            <a:p>
              <a:pPr algn="ctr"/>
              <a:r>
                <a:rPr lang="en-GB" dirty="0" err="1" smtClean="0"/>
                <a:t>Mitigationpotential</a:t>
              </a:r>
              <a:r>
                <a:rPr lang="en-GB" dirty="0" smtClean="0"/>
                <a:t> </a:t>
              </a:r>
              <a:endParaRPr lang="en-GB" dirty="0"/>
            </a:p>
          </p:txBody>
        </p:sp>
      </p:grpSp>
      <p:cxnSp>
        <p:nvCxnSpPr>
          <p:cNvPr id="20" name="Straight Arrow Connector 19"/>
          <p:cNvCxnSpPr/>
          <p:nvPr/>
        </p:nvCxnSpPr>
        <p:spPr>
          <a:xfrm flipV="1">
            <a:off x="448782" y="2011680"/>
            <a:ext cx="0" cy="3671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543477" y="3801554"/>
            <a:ext cx="1707519" cy="276999"/>
          </a:xfrm>
          <a:prstGeom prst="rect">
            <a:avLst/>
          </a:prstGeom>
          <a:noFill/>
        </p:spPr>
        <p:txBody>
          <a:bodyPr wrap="none" rtlCol="0">
            <a:spAutoFit/>
          </a:bodyPr>
          <a:lstStyle/>
          <a:p>
            <a:pPr algn="ctr"/>
            <a:r>
              <a:rPr lang="en-GB" sz="1200" dirty="0" smtClean="0"/>
              <a:t>Emissions in 2025/ 2030</a:t>
            </a:r>
            <a:endParaRPr lang="en-GB" sz="1200" dirty="0"/>
          </a:p>
        </p:txBody>
      </p:sp>
      <p:grpSp>
        <p:nvGrpSpPr>
          <p:cNvPr id="22" name="Group 21"/>
          <p:cNvGrpSpPr/>
          <p:nvPr/>
        </p:nvGrpSpPr>
        <p:grpSpPr>
          <a:xfrm>
            <a:off x="1966879" y="2978155"/>
            <a:ext cx="1586548" cy="646331"/>
            <a:chOff x="8001739" y="3020534"/>
            <a:chExt cx="1241948" cy="646331"/>
          </a:xfrm>
        </p:grpSpPr>
        <p:cxnSp>
          <p:nvCxnSpPr>
            <p:cNvPr id="23" name="Straight Connector 22"/>
            <p:cNvCxnSpPr/>
            <p:nvPr/>
          </p:nvCxnSpPr>
          <p:spPr>
            <a:xfrm>
              <a:off x="8002135" y="3207791"/>
              <a:ext cx="0" cy="271819"/>
            </a:xfrm>
            <a:prstGeom prst="line">
              <a:avLst/>
            </a:prstGeom>
            <a:ln w="57150">
              <a:solidFill>
                <a:srgbClr val="6D8B95"/>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001739" y="3020534"/>
              <a:ext cx="1241948" cy="646331"/>
            </a:xfrm>
            <a:prstGeom prst="rect">
              <a:avLst/>
            </a:prstGeom>
            <a:noFill/>
          </p:spPr>
          <p:txBody>
            <a:bodyPr wrap="square" rtlCol="0">
              <a:spAutoFit/>
            </a:bodyPr>
            <a:lstStyle/>
            <a:p>
              <a:pPr algn="ctr"/>
              <a:r>
                <a:rPr lang="en-GB" dirty="0" smtClean="0"/>
                <a:t>Unconditional INDC</a:t>
              </a:r>
              <a:endParaRPr lang="en-GB" dirty="0"/>
            </a:p>
          </p:txBody>
        </p:sp>
      </p:grpSp>
      <p:grpSp>
        <p:nvGrpSpPr>
          <p:cNvPr id="27" name="Group 26"/>
          <p:cNvGrpSpPr/>
          <p:nvPr/>
        </p:nvGrpSpPr>
        <p:grpSpPr>
          <a:xfrm>
            <a:off x="1966879" y="3846745"/>
            <a:ext cx="1447652" cy="646331"/>
            <a:chOff x="8001739" y="3020534"/>
            <a:chExt cx="1241948" cy="646331"/>
          </a:xfrm>
        </p:grpSpPr>
        <p:cxnSp>
          <p:nvCxnSpPr>
            <p:cNvPr id="28" name="Straight Connector 27"/>
            <p:cNvCxnSpPr/>
            <p:nvPr/>
          </p:nvCxnSpPr>
          <p:spPr>
            <a:xfrm>
              <a:off x="8002135" y="3207791"/>
              <a:ext cx="0" cy="271819"/>
            </a:xfrm>
            <a:prstGeom prst="line">
              <a:avLst/>
            </a:prstGeom>
            <a:ln w="57150">
              <a:solidFill>
                <a:srgbClr val="A7BBC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001739" y="3020534"/>
              <a:ext cx="1241948" cy="646331"/>
            </a:xfrm>
            <a:prstGeom prst="rect">
              <a:avLst/>
            </a:prstGeom>
            <a:noFill/>
          </p:spPr>
          <p:txBody>
            <a:bodyPr wrap="square" rtlCol="0">
              <a:spAutoFit/>
            </a:bodyPr>
            <a:lstStyle/>
            <a:p>
              <a:pPr algn="ctr"/>
              <a:r>
                <a:rPr lang="en-GB" dirty="0" smtClean="0">
                  <a:solidFill>
                    <a:srgbClr val="A7BBC1"/>
                  </a:solidFill>
                </a:rPr>
                <a:t>Conditional INDC</a:t>
              </a:r>
              <a:endParaRPr lang="en-GB" dirty="0">
                <a:solidFill>
                  <a:srgbClr val="A7BBC1"/>
                </a:solidFill>
              </a:endParaRPr>
            </a:p>
          </p:txBody>
        </p:sp>
      </p:grpSp>
      <p:sp>
        <p:nvSpPr>
          <p:cNvPr id="32" name="Rectangle 31"/>
          <p:cNvSpPr/>
          <p:nvPr/>
        </p:nvSpPr>
        <p:spPr>
          <a:xfrm>
            <a:off x="3630056" y="2890014"/>
            <a:ext cx="5521124" cy="2816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634447" y="3113176"/>
            <a:ext cx="2688800" cy="48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“Fair” contribution</a:t>
            </a:r>
            <a:endParaRPr lang="en-GB" dirty="0">
              <a:solidFill>
                <a:schemeClr val="tx1"/>
              </a:solidFill>
            </a:endParaRPr>
          </a:p>
        </p:txBody>
      </p:sp>
      <p:sp>
        <p:nvSpPr>
          <p:cNvPr id="34" name="Rectangle 33"/>
          <p:cNvSpPr/>
          <p:nvPr/>
        </p:nvSpPr>
        <p:spPr>
          <a:xfrm>
            <a:off x="6374640" y="3113176"/>
            <a:ext cx="2688800" cy="48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Mitigation potential </a:t>
            </a:r>
            <a:endParaRPr lang="en-GB" dirty="0">
              <a:solidFill>
                <a:schemeClr val="tx1"/>
              </a:solidFill>
            </a:endParaRPr>
          </a:p>
        </p:txBody>
      </p:sp>
      <p:sp>
        <p:nvSpPr>
          <p:cNvPr id="35" name="Rectangle 34"/>
          <p:cNvSpPr/>
          <p:nvPr/>
        </p:nvSpPr>
        <p:spPr>
          <a:xfrm>
            <a:off x="3630056" y="3656749"/>
            <a:ext cx="2688800" cy="202642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1" dirty="0" smtClean="0">
                <a:solidFill>
                  <a:schemeClr val="tx1"/>
                </a:solidFill>
              </a:rPr>
              <a:t>Question to ask </a:t>
            </a:r>
            <a:r>
              <a:rPr lang="en-GB" sz="1600" dirty="0" smtClean="0">
                <a:solidFill>
                  <a:schemeClr val="tx1"/>
                </a:solidFill>
              </a:rPr>
              <a:t>: “What level of emissions </a:t>
            </a:r>
            <a:r>
              <a:rPr lang="en-GB" sz="1600" b="1" i="1" dirty="0" smtClean="0">
                <a:solidFill>
                  <a:schemeClr val="tx1"/>
                </a:solidFill>
              </a:rPr>
              <a:t>should</a:t>
            </a:r>
            <a:r>
              <a:rPr lang="en-GB" sz="1600" dirty="0" smtClean="0">
                <a:solidFill>
                  <a:schemeClr val="tx1"/>
                </a:solidFill>
              </a:rPr>
              <a:t> I achieve to make a fair and equitable contribution?” </a:t>
            </a:r>
          </a:p>
          <a:p>
            <a:endParaRPr lang="en-GB" sz="1600" dirty="0" smtClean="0">
              <a:solidFill>
                <a:schemeClr val="tx1"/>
              </a:solidFill>
            </a:endParaRPr>
          </a:p>
          <a:p>
            <a:r>
              <a:rPr lang="en-GB" sz="1600" b="1" dirty="0" smtClean="0">
                <a:solidFill>
                  <a:schemeClr val="tx1"/>
                </a:solidFill>
              </a:rPr>
              <a:t>How</a:t>
            </a:r>
            <a:r>
              <a:rPr lang="en-GB" sz="1600" dirty="0" smtClean="0">
                <a:solidFill>
                  <a:schemeClr val="tx1"/>
                </a:solidFill>
              </a:rPr>
              <a:t>: Effort sharing approaches</a:t>
            </a:r>
            <a:endParaRPr lang="en-GB" sz="1600" dirty="0">
              <a:solidFill>
                <a:schemeClr val="tx1"/>
              </a:solidFill>
            </a:endParaRPr>
          </a:p>
        </p:txBody>
      </p:sp>
      <p:sp>
        <p:nvSpPr>
          <p:cNvPr id="36" name="Rectangle 35"/>
          <p:cNvSpPr/>
          <p:nvPr/>
        </p:nvSpPr>
        <p:spPr>
          <a:xfrm>
            <a:off x="6382401" y="3656749"/>
            <a:ext cx="2688800" cy="202642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1" dirty="0" smtClean="0">
                <a:solidFill>
                  <a:schemeClr val="tx1"/>
                </a:solidFill>
              </a:rPr>
              <a:t>Question to ask</a:t>
            </a:r>
            <a:r>
              <a:rPr lang="en-GB" sz="1600" dirty="0" smtClean="0">
                <a:solidFill>
                  <a:schemeClr val="tx1"/>
                </a:solidFill>
              </a:rPr>
              <a:t>: “What level of emission reductions </a:t>
            </a:r>
            <a:r>
              <a:rPr lang="en-GB" sz="1600" b="1" i="1" dirty="0" smtClean="0">
                <a:solidFill>
                  <a:schemeClr val="tx1"/>
                </a:solidFill>
              </a:rPr>
              <a:t>could</a:t>
            </a:r>
            <a:r>
              <a:rPr lang="en-GB" sz="1600" dirty="0" smtClean="0">
                <a:solidFill>
                  <a:schemeClr val="tx1"/>
                </a:solidFill>
              </a:rPr>
              <a:t> I achieve given the mitigation potential in my county ?”</a:t>
            </a:r>
            <a:endParaRPr lang="en-GB" sz="1600" dirty="0">
              <a:solidFill>
                <a:schemeClr val="tx1"/>
              </a:solidFill>
            </a:endParaRPr>
          </a:p>
          <a:p>
            <a:endParaRPr lang="en-GB" sz="1600" dirty="0" smtClean="0">
              <a:solidFill>
                <a:schemeClr val="tx1"/>
              </a:solidFill>
            </a:endParaRPr>
          </a:p>
          <a:p>
            <a:r>
              <a:rPr lang="en-GB" sz="1600" b="1" dirty="0" smtClean="0">
                <a:solidFill>
                  <a:schemeClr val="tx1"/>
                </a:solidFill>
              </a:rPr>
              <a:t>How</a:t>
            </a:r>
            <a:r>
              <a:rPr lang="en-GB" sz="1600" dirty="0" smtClean="0">
                <a:solidFill>
                  <a:schemeClr val="tx1"/>
                </a:solidFill>
              </a:rPr>
              <a:t>: National mitigation potential analysis (e.g. MACC)</a:t>
            </a:r>
            <a:endParaRPr lang="en-GB" sz="1600" dirty="0">
              <a:solidFill>
                <a:schemeClr val="tx1"/>
              </a:solidFill>
            </a:endParaRPr>
          </a:p>
        </p:txBody>
      </p:sp>
      <p:sp>
        <p:nvSpPr>
          <p:cNvPr id="40" name="TextBox 39"/>
          <p:cNvSpPr txBox="1"/>
          <p:nvPr/>
        </p:nvSpPr>
        <p:spPr>
          <a:xfrm>
            <a:off x="583491" y="1799112"/>
            <a:ext cx="6336609" cy="707886"/>
          </a:xfrm>
          <a:prstGeom prst="rect">
            <a:avLst/>
          </a:prstGeom>
          <a:noFill/>
        </p:spPr>
        <p:txBody>
          <a:bodyPr wrap="square" rtlCol="0">
            <a:spAutoFit/>
          </a:bodyPr>
          <a:lstStyle/>
          <a:p>
            <a:pPr>
              <a:spcBef>
                <a:spcPts val="1200"/>
              </a:spcBef>
            </a:pPr>
            <a:r>
              <a:rPr lang="en-US" sz="2000" dirty="0" smtClean="0"/>
              <a:t>Identifying what you </a:t>
            </a:r>
            <a:r>
              <a:rPr lang="en-US" sz="2000" b="1" dirty="0" smtClean="0"/>
              <a:t>should </a:t>
            </a:r>
            <a:r>
              <a:rPr lang="en-US" sz="2000" dirty="0" smtClean="0"/>
              <a:t>do and what you </a:t>
            </a:r>
            <a:r>
              <a:rPr lang="en-US" sz="2000" b="1" dirty="0" smtClean="0"/>
              <a:t>could </a:t>
            </a:r>
            <a:r>
              <a:rPr lang="en-US" sz="2000" dirty="0" smtClean="0"/>
              <a:t>do can help you in determining your contributions.</a:t>
            </a:r>
            <a:endParaRPr lang="en-US" sz="2000" b="1" dirty="0" smtClean="0"/>
          </a:p>
        </p:txBody>
      </p:sp>
      <p:sp>
        <p:nvSpPr>
          <p:cNvPr id="31" name="TextBox 30"/>
          <p:cNvSpPr txBox="1"/>
          <p:nvPr/>
        </p:nvSpPr>
        <p:spPr>
          <a:xfrm>
            <a:off x="0" y="5730380"/>
            <a:ext cx="8653560" cy="276999"/>
          </a:xfrm>
          <a:prstGeom prst="rect">
            <a:avLst/>
          </a:prstGeom>
          <a:noFill/>
        </p:spPr>
        <p:txBody>
          <a:bodyPr wrap="square" rtlCol="0">
            <a:spAutoFit/>
          </a:bodyPr>
          <a:lstStyle/>
          <a:p>
            <a:r>
              <a:rPr lang="en-GB" sz="1200" dirty="0" smtClean="0"/>
              <a:t>Figure 4: Determining contributions top down. See </a:t>
            </a:r>
            <a:r>
              <a:rPr lang="en-GB" sz="1200" i="1" dirty="0" smtClean="0"/>
              <a:t>Notes</a:t>
            </a:r>
            <a:r>
              <a:rPr lang="en-GB" sz="1200" dirty="0" smtClean="0"/>
              <a:t> for details</a:t>
            </a:r>
            <a:endParaRPr lang="en-GB" sz="1200" dirty="0"/>
          </a:p>
        </p:txBody>
      </p:sp>
    </p:spTree>
    <p:extLst>
      <p:ext uri="{BB962C8B-B14F-4D97-AF65-F5344CB8AC3E}">
        <p14:creationId xmlns:p14="http://schemas.microsoft.com/office/powerpoint/2010/main" val="2391020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784" y="1135063"/>
            <a:ext cx="7460915" cy="952817"/>
          </a:xfrm>
        </p:spPr>
        <p:txBody>
          <a:bodyPr>
            <a:normAutofit/>
          </a:bodyPr>
          <a:lstStyle/>
          <a:p>
            <a:r>
              <a:rPr lang="en-US" dirty="0" smtClean="0"/>
              <a:t>Ways to compare mitigation efforts</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32</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2.5 </a:t>
            </a:r>
            <a:r>
              <a:rPr lang="en-GB" sz="2000" b="1" dirty="0"/>
              <a:t>What are the best practices for the assessment of equity and ambition?</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32</a:t>
            </a:fld>
            <a:endParaRPr lang="en-GB" b="1" dirty="0">
              <a:solidFill>
                <a:schemeClr val="bg1"/>
              </a:solidFill>
            </a:endParaRPr>
          </a:p>
        </p:txBody>
      </p:sp>
      <p:sp>
        <p:nvSpPr>
          <p:cNvPr id="12" name="TextBox 11"/>
          <p:cNvSpPr txBox="1"/>
          <p:nvPr/>
        </p:nvSpPr>
        <p:spPr>
          <a:xfrm>
            <a:off x="330525" y="1880484"/>
            <a:ext cx="8217034" cy="3477875"/>
          </a:xfrm>
          <a:prstGeom prst="rect">
            <a:avLst/>
          </a:prstGeom>
          <a:noFill/>
        </p:spPr>
        <p:txBody>
          <a:bodyPr wrap="square" rtlCol="0">
            <a:spAutoFit/>
          </a:bodyPr>
          <a:lstStyle/>
          <a:p>
            <a:pPr marL="342900" indent="-342900">
              <a:buFont typeface="Arial"/>
              <a:buChar char="•"/>
            </a:pPr>
            <a:r>
              <a:rPr lang="en-US" sz="2000" dirty="0"/>
              <a:t>Effort sharing  </a:t>
            </a:r>
            <a:br>
              <a:rPr lang="en-US" sz="2000" dirty="0"/>
            </a:br>
            <a:r>
              <a:rPr lang="en-US" sz="2000" i="1" dirty="0"/>
              <a:t>What is the “fair” share</a:t>
            </a:r>
            <a:r>
              <a:rPr lang="en-US" sz="2000" i="1" dirty="0" smtClean="0"/>
              <a:t>? How much </a:t>
            </a:r>
            <a:r>
              <a:rPr lang="en-US" sz="2000" b="1" i="1" dirty="0" smtClean="0"/>
              <a:t>should</a:t>
            </a:r>
            <a:r>
              <a:rPr lang="en-US" sz="2000" i="1" dirty="0" smtClean="0"/>
              <a:t> emissions be reduced?</a:t>
            </a:r>
            <a:endParaRPr lang="en-US" sz="2000" i="1" dirty="0"/>
          </a:p>
          <a:p>
            <a:pPr marL="342900" indent="-342900">
              <a:buFont typeface="Arial"/>
              <a:buChar char="•"/>
            </a:pPr>
            <a:endParaRPr lang="en-US" sz="2000" dirty="0"/>
          </a:p>
          <a:p>
            <a:pPr marL="342900" indent="-342900">
              <a:buFont typeface="Arial"/>
              <a:buChar char="•"/>
            </a:pPr>
            <a:r>
              <a:rPr lang="en-US" sz="2000" dirty="0"/>
              <a:t>Potential</a:t>
            </a:r>
            <a:br>
              <a:rPr lang="en-US" sz="2000" dirty="0"/>
            </a:br>
            <a:r>
              <a:rPr lang="en-US" sz="2000" i="1" dirty="0"/>
              <a:t>How much </a:t>
            </a:r>
            <a:r>
              <a:rPr lang="en-US" sz="2000" b="1" i="1" dirty="0"/>
              <a:t>could</a:t>
            </a:r>
            <a:r>
              <a:rPr lang="en-US" sz="2000" i="1" dirty="0"/>
              <a:t> emissions be reduced (irrespective of who pays)?</a:t>
            </a:r>
          </a:p>
          <a:p>
            <a:pPr marL="342900" indent="-342900">
              <a:buFont typeface="Arial"/>
              <a:buChar char="•"/>
            </a:pPr>
            <a:endParaRPr lang="en-US" sz="2000" dirty="0"/>
          </a:p>
          <a:p>
            <a:pPr marL="342900" indent="-342900">
              <a:buFont typeface="Arial"/>
              <a:buChar char="•"/>
            </a:pPr>
            <a:r>
              <a:rPr lang="en-US" sz="2000" dirty="0"/>
              <a:t>Comparison to benchmarks for </a:t>
            </a:r>
            <a:r>
              <a:rPr lang="en-US" sz="2000" dirty="0" err="1"/>
              <a:t>decarbonisation</a:t>
            </a:r>
            <a:r>
              <a:rPr lang="en-US" sz="2000" dirty="0"/>
              <a:t> indicators</a:t>
            </a:r>
            <a:br>
              <a:rPr lang="en-US" sz="2000" dirty="0"/>
            </a:br>
            <a:r>
              <a:rPr lang="en-US" sz="2000" i="1" dirty="0"/>
              <a:t>How are other countries developing?</a:t>
            </a:r>
          </a:p>
          <a:p>
            <a:pPr marL="342900" indent="-342900">
              <a:buFont typeface="Arial"/>
              <a:buChar char="•"/>
            </a:pPr>
            <a:endParaRPr lang="en-US" sz="2000" dirty="0"/>
          </a:p>
          <a:p>
            <a:pPr marL="342900" indent="-342900">
              <a:buFont typeface="Arial"/>
              <a:buChar char="•"/>
            </a:pPr>
            <a:r>
              <a:rPr lang="en-US" sz="2000" dirty="0"/>
              <a:t>Good practice policy packages</a:t>
            </a:r>
            <a:br>
              <a:rPr lang="en-US" sz="2000" dirty="0"/>
            </a:br>
            <a:r>
              <a:rPr lang="en-US" sz="2000" i="1" dirty="0"/>
              <a:t>What are other countries doing?</a:t>
            </a:r>
          </a:p>
        </p:txBody>
      </p:sp>
    </p:spTree>
    <p:extLst>
      <p:ext uri="{BB962C8B-B14F-4D97-AF65-F5344CB8AC3E}">
        <p14:creationId xmlns:p14="http://schemas.microsoft.com/office/powerpoint/2010/main" val="965351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784" y="980614"/>
            <a:ext cx="7460915" cy="952817"/>
          </a:xfrm>
        </p:spPr>
        <p:txBody>
          <a:bodyPr>
            <a:normAutofit/>
          </a:bodyPr>
          <a:lstStyle/>
          <a:p>
            <a:r>
              <a:rPr lang="en-US" dirty="0" smtClean="0"/>
              <a:t>Ambition and equity in INDCs so far</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33</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2.5 </a:t>
            </a:r>
            <a:r>
              <a:rPr lang="en-GB" sz="2000" b="1" dirty="0"/>
              <a:t>What are the best practices for the assessment of equity and ambition?</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33</a:t>
            </a:fld>
            <a:endParaRPr lang="en-GB" b="1" dirty="0">
              <a:solidFill>
                <a:schemeClr val="bg1"/>
              </a:solidFill>
            </a:endParaRPr>
          </a:p>
        </p:txBody>
      </p:sp>
      <p:graphicFrame>
        <p:nvGraphicFramePr>
          <p:cNvPr id="3" name="Table 3"/>
          <p:cNvGraphicFramePr>
            <a:graphicFrameLocks noGrp="1"/>
          </p:cNvGraphicFramePr>
          <p:nvPr>
            <p:extLst>
              <p:ext uri="{D42A27DB-BD31-4B8C-83A1-F6EECF244321}">
                <p14:modId xmlns:p14="http://schemas.microsoft.com/office/powerpoint/2010/main" val="1460035951"/>
              </p:ext>
            </p:extLst>
          </p:nvPr>
        </p:nvGraphicFramePr>
        <p:xfrm>
          <a:off x="257460" y="1714330"/>
          <a:ext cx="8633376" cy="4183380"/>
        </p:xfrm>
        <a:graphic>
          <a:graphicData uri="http://schemas.openxmlformats.org/drawingml/2006/table">
            <a:tbl>
              <a:tblPr firstRow="1" bandRow="1">
                <a:tableStyleId>{5C22544A-7EE6-4342-B048-85BDC9FD1C3A}</a:tableStyleId>
              </a:tblPr>
              <a:tblGrid>
                <a:gridCol w="1184297"/>
                <a:gridCol w="1012663"/>
                <a:gridCol w="1040556"/>
                <a:gridCol w="1079172"/>
                <a:gridCol w="1079172"/>
                <a:gridCol w="1263681"/>
                <a:gridCol w="1098481"/>
                <a:gridCol w="875354"/>
              </a:tblGrid>
              <a:tr h="370840">
                <a:tc>
                  <a:txBody>
                    <a:bodyPr/>
                    <a:lstStyle/>
                    <a:p>
                      <a:r>
                        <a:rPr lang="en-US" dirty="0" smtClean="0"/>
                        <a:t>Country</a:t>
                      </a:r>
                      <a:endParaRPr lang="en-US" dirty="0"/>
                    </a:p>
                  </a:txBody>
                  <a:tcPr/>
                </a:tc>
                <a:tc>
                  <a:txBody>
                    <a:bodyPr/>
                    <a:lstStyle/>
                    <a:p>
                      <a:r>
                        <a:rPr lang="en-US" dirty="0" smtClean="0"/>
                        <a:t>States</a:t>
                      </a:r>
                      <a:r>
                        <a:rPr lang="en-US" baseline="0" dirty="0" smtClean="0"/>
                        <a:t> to be in line with IPCC trajectories</a:t>
                      </a:r>
                      <a:endParaRPr lang="en-US" dirty="0"/>
                    </a:p>
                  </a:txBody>
                  <a:tcPr/>
                </a:tc>
                <a:tc>
                  <a:txBody>
                    <a:bodyPr/>
                    <a:lstStyle/>
                    <a:p>
                      <a:r>
                        <a:rPr lang="en-US" dirty="0" smtClean="0"/>
                        <a:t>In line with own</a:t>
                      </a:r>
                      <a:r>
                        <a:rPr lang="en-US" baseline="0" dirty="0" smtClean="0"/>
                        <a:t> long term target</a:t>
                      </a:r>
                      <a:endParaRPr lang="en-US" dirty="0"/>
                    </a:p>
                  </a:txBody>
                  <a:tcPr/>
                </a:tc>
                <a:tc>
                  <a:txBody>
                    <a:bodyPr/>
                    <a:lstStyle/>
                    <a:p>
                      <a:r>
                        <a:rPr lang="en-US" dirty="0" smtClean="0"/>
                        <a:t>Ambitious because a deviation from trend</a:t>
                      </a:r>
                      <a:endParaRPr lang="en-US" dirty="0"/>
                    </a:p>
                  </a:txBody>
                  <a:tcPr/>
                </a:tc>
                <a:tc>
                  <a:txBody>
                    <a:bodyPr/>
                    <a:lstStyle/>
                    <a:p>
                      <a:r>
                        <a:rPr lang="en-US" dirty="0" smtClean="0"/>
                        <a:t>Mentions</a:t>
                      </a:r>
                      <a:r>
                        <a:rPr lang="en-US" baseline="0" dirty="0" smtClean="0"/>
                        <a:t> per capita emissions</a:t>
                      </a:r>
                      <a:endParaRPr lang="en-US" dirty="0"/>
                    </a:p>
                  </a:txBody>
                  <a:tcPr/>
                </a:tc>
                <a:tc>
                  <a:txBody>
                    <a:bodyPr/>
                    <a:lstStyle/>
                    <a:p>
                      <a:r>
                        <a:rPr lang="en-US" dirty="0" smtClean="0"/>
                        <a:t>Mentions small contribution to world total</a:t>
                      </a:r>
                      <a:endParaRPr lang="en-US" dirty="0"/>
                    </a:p>
                  </a:txBody>
                  <a:tcPr/>
                </a:tc>
                <a:tc>
                  <a:txBody>
                    <a:bodyPr/>
                    <a:lstStyle/>
                    <a:p>
                      <a:r>
                        <a:rPr lang="en-US" dirty="0" err="1" smtClean="0"/>
                        <a:t>Mentiones</a:t>
                      </a:r>
                      <a:r>
                        <a:rPr lang="en-US" dirty="0" smtClean="0"/>
                        <a:t> reduction in</a:t>
                      </a:r>
                      <a:r>
                        <a:rPr lang="en-US" baseline="0" dirty="0" smtClean="0"/>
                        <a:t> emissions per GDP</a:t>
                      </a:r>
                      <a:endParaRPr lang="en-US" dirty="0"/>
                    </a:p>
                  </a:txBody>
                  <a:tcPr/>
                </a:tc>
                <a:tc>
                  <a:txBody>
                    <a:bodyPr/>
                    <a:lstStyle/>
                    <a:p>
                      <a:r>
                        <a:rPr lang="en-US" dirty="0" smtClean="0"/>
                        <a:t>Mentioning peak year</a:t>
                      </a:r>
                      <a:endParaRPr lang="en-US" dirty="0"/>
                    </a:p>
                  </a:txBody>
                  <a:tcPr/>
                </a:tc>
              </a:tr>
              <a:tr h="0">
                <a:tc>
                  <a:txBody>
                    <a:bodyPr/>
                    <a:lstStyle/>
                    <a:p>
                      <a:r>
                        <a:rPr lang="en-US" dirty="0" smtClean="0"/>
                        <a:t>EU</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0">
                <a:tc>
                  <a:txBody>
                    <a:bodyPr/>
                    <a:lstStyle/>
                    <a:p>
                      <a:r>
                        <a:rPr lang="en-US" dirty="0" smtClean="0"/>
                        <a:t>Liechtenstein</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Andorra</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Switzerland</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Norway</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0">
                <a:tc>
                  <a:txBody>
                    <a:bodyPr/>
                    <a:lstStyle/>
                    <a:p>
                      <a:r>
                        <a:rPr lang="en-US" dirty="0" smtClean="0"/>
                        <a:t>USA</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0">
                <a:tc>
                  <a:txBody>
                    <a:bodyPr/>
                    <a:lstStyle/>
                    <a:p>
                      <a:r>
                        <a:rPr lang="en-US" dirty="0" smtClean="0"/>
                        <a:t>Canada</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Russia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0">
                <a:tc>
                  <a:txBody>
                    <a:bodyPr/>
                    <a:lstStyle/>
                    <a:p>
                      <a:r>
                        <a:rPr lang="en-US" dirty="0" smtClean="0"/>
                        <a:t>Mexico</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0">
                <a:tc>
                  <a:txBody>
                    <a:bodyPr/>
                    <a:lstStyle/>
                    <a:p>
                      <a:r>
                        <a:rPr lang="en-US" dirty="0" smtClean="0"/>
                        <a:t>Morocco</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0">
                <a:tc>
                  <a:txBody>
                    <a:bodyPr/>
                    <a:lstStyle/>
                    <a:p>
                      <a:r>
                        <a:rPr lang="en-US" dirty="0" smtClean="0"/>
                        <a:t>Ethiopia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84835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784" y="1135063"/>
            <a:ext cx="7460915" cy="952817"/>
          </a:xfrm>
        </p:spPr>
        <p:txBody>
          <a:bodyPr>
            <a:normAutofit/>
          </a:bodyPr>
          <a:lstStyle/>
          <a:p>
            <a:r>
              <a:rPr lang="en-US" dirty="0" smtClean="0"/>
              <a:t>Examples: MAPS countries</a:t>
            </a:r>
            <a:endParaRPr lang="en-US" dirty="0"/>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34</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Mitigating limited capacity</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2.5 </a:t>
            </a:r>
            <a:r>
              <a:rPr lang="en-GB" sz="2000" b="1" dirty="0"/>
              <a:t>What are the best practices for the assessment of equity and ambition?</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65125"/>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34</a:t>
            </a:fld>
            <a:endParaRPr lang="en-GB" b="1" dirty="0">
              <a:solidFill>
                <a:schemeClr val="bg1"/>
              </a:solidFill>
            </a:endParaRPr>
          </a:p>
        </p:txBody>
      </p:sp>
      <p:sp>
        <p:nvSpPr>
          <p:cNvPr id="12" name="TextBox 11"/>
          <p:cNvSpPr txBox="1"/>
          <p:nvPr/>
        </p:nvSpPr>
        <p:spPr>
          <a:xfrm>
            <a:off x="5389425" y="1811836"/>
            <a:ext cx="3587228" cy="4093428"/>
          </a:xfrm>
          <a:prstGeom prst="rect">
            <a:avLst/>
          </a:prstGeom>
          <a:noFill/>
        </p:spPr>
        <p:txBody>
          <a:bodyPr wrap="square" rtlCol="0">
            <a:spAutoFit/>
          </a:bodyPr>
          <a:lstStyle/>
          <a:p>
            <a:pPr marL="342900" indent="-342900">
              <a:buFont typeface="Arial"/>
              <a:buChar char="•"/>
            </a:pPr>
            <a:r>
              <a:rPr lang="en-US" sz="2000" dirty="0" smtClean="0"/>
              <a:t>Integrated </a:t>
            </a:r>
            <a:r>
              <a:rPr lang="en-US" sz="2000" dirty="0"/>
              <a:t>in the INDC preparation </a:t>
            </a:r>
            <a:r>
              <a:rPr lang="en-US" sz="2000" dirty="0" smtClean="0"/>
              <a:t>methodology: Determine</a:t>
            </a:r>
            <a:r>
              <a:rPr lang="en-US" sz="2000" dirty="0"/>
              <a:t> “required by science scenarios” for </a:t>
            </a:r>
            <a:r>
              <a:rPr lang="en-US" sz="2000" dirty="0" smtClean="0"/>
              <a:t>comparison with mitigation potential</a:t>
            </a:r>
            <a:endParaRPr lang="en-US" sz="2000" dirty="0"/>
          </a:p>
          <a:p>
            <a:pPr marL="342900" indent="-342900">
              <a:buFont typeface="Arial"/>
              <a:buChar char="•"/>
            </a:pPr>
            <a:endParaRPr lang="en-US" sz="2000" dirty="0" smtClean="0"/>
          </a:p>
          <a:p>
            <a:pPr marL="342900" indent="-342900">
              <a:buFont typeface="Arial"/>
              <a:buChar char="•"/>
            </a:pPr>
            <a:r>
              <a:rPr lang="en-US" sz="2000" dirty="0" smtClean="0"/>
              <a:t>Received limited </a:t>
            </a:r>
            <a:r>
              <a:rPr lang="en-US" sz="2000" dirty="0"/>
              <a:t>attention in the </a:t>
            </a:r>
            <a:r>
              <a:rPr lang="en-US" sz="2000" dirty="0" smtClean="0"/>
              <a:t>beginning</a:t>
            </a:r>
            <a:endParaRPr lang="en-US" sz="2000" dirty="0"/>
          </a:p>
          <a:p>
            <a:pPr marL="342900" indent="-342900">
              <a:buFont typeface="Arial"/>
              <a:buChar char="•"/>
            </a:pPr>
            <a:r>
              <a:rPr lang="en-US" sz="2000" dirty="0" smtClean="0"/>
              <a:t>But is used </a:t>
            </a:r>
            <a:r>
              <a:rPr lang="en-US" sz="2000" dirty="0"/>
              <a:t>in the final stages of the INDC preparation as a validation step, that may nudge the INDC a bit </a:t>
            </a:r>
            <a:r>
              <a:rPr lang="en-US" sz="2000" dirty="0" smtClean="0"/>
              <a:t>further</a:t>
            </a:r>
            <a:r>
              <a:rPr lang="en-US" sz="2000" dirty="0"/>
              <a:t> </a:t>
            </a:r>
            <a:endParaRPr lang="en-US" sz="2000" i="1" dirty="0" smtClean="0"/>
          </a:p>
        </p:txBody>
      </p:sp>
      <p:pic>
        <p:nvPicPr>
          <p:cNvPr id="3" name="Picture 2"/>
          <p:cNvPicPr>
            <a:picLocks noChangeAspect="1"/>
          </p:cNvPicPr>
          <p:nvPr/>
        </p:nvPicPr>
        <p:blipFill>
          <a:blip r:embed="rId4"/>
          <a:stretch>
            <a:fillRect/>
          </a:stretch>
        </p:blipFill>
        <p:spPr>
          <a:xfrm>
            <a:off x="337685" y="2093652"/>
            <a:ext cx="4638336" cy="2532281"/>
          </a:xfrm>
          <a:prstGeom prst="rect">
            <a:avLst/>
          </a:prstGeom>
        </p:spPr>
      </p:pic>
      <p:sp>
        <p:nvSpPr>
          <p:cNvPr id="9" name="TextBox 8"/>
          <p:cNvSpPr txBox="1"/>
          <p:nvPr/>
        </p:nvSpPr>
        <p:spPr>
          <a:xfrm>
            <a:off x="652223" y="4822266"/>
            <a:ext cx="3087654" cy="369332"/>
          </a:xfrm>
          <a:prstGeom prst="rect">
            <a:avLst/>
          </a:prstGeom>
          <a:noFill/>
        </p:spPr>
        <p:txBody>
          <a:bodyPr wrap="none" rtlCol="0">
            <a:spAutoFit/>
          </a:bodyPr>
          <a:lstStyle/>
          <a:p>
            <a:r>
              <a:rPr lang="en-US" dirty="0" smtClean="0"/>
              <a:t>“Required by science scenario”</a:t>
            </a:r>
            <a:endParaRPr lang="en-US" dirty="0"/>
          </a:p>
        </p:txBody>
      </p:sp>
      <p:cxnSp>
        <p:nvCxnSpPr>
          <p:cNvPr id="15" name="Straight Arrow Connector 14"/>
          <p:cNvCxnSpPr/>
          <p:nvPr/>
        </p:nvCxnSpPr>
        <p:spPr>
          <a:xfrm flipV="1">
            <a:off x="1956670" y="4101500"/>
            <a:ext cx="274620" cy="755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89709" y="5386531"/>
            <a:ext cx="5271353" cy="523220"/>
          </a:xfrm>
          <a:prstGeom prst="rect">
            <a:avLst/>
          </a:prstGeom>
          <a:noFill/>
        </p:spPr>
        <p:txBody>
          <a:bodyPr wrap="square" rtlCol="0">
            <a:spAutoFit/>
          </a:bodyPr>
          <a:lstStyle/>
          <a:p>
            <a:r>
              <a:rPr lang="en-US" sz="1400" dirty="0" smtClean="0"/>
              <a:t>Source: MAPS </a:t>
            </a:r>
            <a:r>
              <a:rPr lang="en-US" sz="1400" dirty="0"/>
              <a:t>C</a:t>
            </a:r>
            <a:r>
              <a:rPr lang="en-US" sz="1400" dirty="0" smtClean="0"/>
              <a:t>hile</a:t>
            </a:r>
            <a:r>
              <a:rPr lang="en-US" sz="1400" dirty="0"/>
              <a:t>: </a:t>
            </a:r>
            <a:r>
              <a:rPr lang="en-US" sz="1400" dirty="0">
                <a:hlinkClick r:id="rId5"/>
              </a:rPr>
              <a:t>http://mapschile.cl/files/resumen_MAPSChile_Fase2_102014.</a:t>
            </a:r>
            <a:r>
              <a:rPr lang="en-US" sz="1400" dirty="0" smtClean="0">
                <a:hlinkClick r:id="rId5"/>
              </a:rPr>
              <a:t>pdf</a:t>
            </a:r>
            <a:r>
              <a:rPr lang="en-US" sz="1400" dirty="0" smtClean="0"/>
              <a:t>  </a:t>
            </a:r>
            <a:endParaRPr lang="en-US" sz="1400" dirty="0"/>
          </a:p>
        </p:txBody>
      </p:sp>
    </p:spTree>
    <p:extLst>
      <p:ext uri="{BB962C8B-B14F-4D97-AF65-F5344CB8AC3E}">
        <p14:creationId xmlns:p14="http://schemas.microsoft.com/office/powerpoint/2010/main" val="2768112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35</a:t>
            </a:fld>
            <a:endParaRPr lang="en-GB" b="1" dirty="0">
              <a:solidFill>
                <a:schemeClr val="bg1"/>
              </a:solidFill>
            </a:endParaRPr>
          </a:p>
        </p:txBody>
      </p:sp>
      <p:sp>
        <p:nvSpPr>
          <p:cNvPr id="28" name="Rectangle 27"/>
          <p:cNvSpPr/>
          <p:nvPr/>
        </p:nvSpPr>
        <p:spPr>
          <a:xfrm>
            <a:off x="0" y="0"/>
            <a:ext cx="9144000" cy="6014433"/>
          </a:xfrm>
          <a:prstGeom prst="rect">
            <a:avLst/>
          </a:prstGeom>
          <a:solidFill>
            <a:srgbClr val="E75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3. Securing broad support </a:t>
            </a:r>
          </a:p>
          <a:p>
            <a:pPr algn="ctr"/>
            <a:endParaRPr lang="en-GB" sz="4400" b="1" dirty="0" smtClean="0"/>
          </a:p>
          <a:p>
            <a:pPr algn="ctr"/>
            <a:endParaRPr lang="en-GB" sz="1200" b="1" dirty="0" smtClean="0"/>
          </a:p>
          <a:p>
            <a:pPr algn="ctr"/>
            <a:endParaRPr lang="en-GB" sz="4400" b="1" dirty="0" smtClean="0"/>
          </a:p>
          <a:p>
            <a:pPr algn="ctr"/>
            <a:endParaRPr lang="en-GB" sz="4400" b="1" dirty="0"/>
          </a:p>
          <a:p>
            <a:pPr algn="ctr"/>
            <a:endParaRPr lang="en-GB" sz="4400" b="1" dirty="0" smtClean="0"/>
          </a:p>
          <a:p>
            <a:pPr algn="ctr"/>
            <a:endParaRPr lang="en-GB" sz="4400" b="1" dirty="0"/>
          </a:p>
          <a:p>
            <a:pPr algn="ctr"/>
            <a:endParaRPr lang="en-GB" sz="4400" b="1" dirty="0" smtClean="0"/>
          </a:p>
          <a:p>
            <a:pPr algn="ctr"/>
            <a:endParaRPr lang="en-GB" sz="4400" b="1" dirty="0"/>
          </a:p>
        </p:txBody>
      </p:sp>
      <p:sp>
        <p:nvSpPr>
          <p:cNvPr id="3" name="Rounded Rectangle 2"/>
          <p:cNvSpPr/>
          <p:nvPr/>
        </p:nvSpPr>
        <p:spPr>
          <a:xfrm>
            <a:off x="0" y="1058331"/>
            <a:ext cx="9144000" cy="320613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Barriers</a:t>
            </a:r>
          </a:p>
          <a:p>
            <a:pPr algn="ctr"/>
            <a:r>
              <a:rPr lang="en-GB" i="1" dirty="0">
                <a:solidFill>
                  <a:schemeClr val="tx1"/>
                </a:solidFill>
              </a:rPr>
              <a:t>Securing high-level political </a:t>
            </a:r>
            <a:r>
              <a:rPr lang="en-GB" i="1" dirty="0" smtClean="0">
                <a:solidFill>
                  <a:schemeClr val="tx1"/>
                </a:solidFill>
              </a:rPr>
              <a:t>support</a:t>
            </a:r>
          </a:p>
          <a:p>
            <a:pPr algn="ctr"/>
            <a:endParaRPr lang="en-GB" i="1" dirty="0">
              <a:solidFill>
                <a:schemeClr val="tx1"/>
              </a:solidFill>
            </a:endParaRPr>
          </a:p>
          <a:p>
            <a:pPr algn="ctr"/>
            <a:endParaRPr lang="en-GB" i="1" dirty="0">
              <a:solidFill>
                <a:schemeClr val="tx1"/>
              </a:solidFill>
            </a:endParaRPr>
          </a:p>
          <a:p>
            <a:pPr algn="ctr"/>
            <a:endParaRPr lang="en-GB" i="1" dirty="0" smtClean="0">
              <a:solidFill>
                <a:schemeClr val="tx1"/>
              </a:solidFill>
            </a:endParaRPr>
          </a:p>
          <a:p>
            <a:pPr algn="ctr"/>
            <a:endParaRPr lang="en-GB" i="1" dirty="0">
              <a:solidFill>
                <a:schemeClr val="tx1"/>
              </a:solidFill>
            </a:endParaRPr>
          </a:p>
          <a:p>
            <a:pPr algn="ctr"/>
            <a:r>
              <a:rPr lang="en-GB" i="1" dirty="0">
                <a:solidFill>
                  <a:schemeClr val="tx1"/>
                </a:solidFill>
              </a:rPr>
              <a:t>Lack of understanding in other sectors/ </a:t>
            </a:r>
            <a:r>
              <a:rPr lang="en-GB" i="1" dirty="0" smtClean="0">
                <a:solidFill>
                  <a:schemeClr val="tx1"/>
                </a:solidFill>
              </a:rPr>
              <a:t>ministries</a:t>
            </a:r>
          </a:p>
          <a:p>
            <a:pPr algn="ctr"/>
            <a:endParaRPr lang="en-GB" i="1" dirty="0" smtClean="0">
              <a:solidFill>
                <a:schemeClr val="tx1"/>
              </a:solidFill>
            </a:endParaRPr>
          </a:p>
          <a:p>
            <a:pPr algn="ctr"/>
            <a:endParaRPr lang="en-GB" i="1" dirty="0" smtClean="0">
              <a:solidFill>
                <a:schemeClr val="tx1"/>
              </a:solidFill>
            </a:endParaRPr>
          </a:p>
          <a:p>
            <a:pPr algn="ctr"/>
            <a:endParaRPr lang="en-GB" i="1" dirty="0">
              <a:solidFill>
                <a:schemeClr val="tx1"/>
              </a:solidFill>
            </a:endParaRPr>
          </a:p>
          <a:p>
            <a:pPr algn="ctr"/>
            <a:r>
              <a:rPr lang="en-GB" sz="1400" dirty="0" smtClean="0">
                <a:solidFill>
                  <a:schemeClr val="tx1"/>
                </a:solidFill>
              </a:rPr>
              <a:t>(based on responses from 44 countries) </a:t>
            </a:r>
            <a:endParaRPr lang="en-GB" sz="1400" dirty="0">
              <a:solidFill>
                <a:schemeClr val="tx1"/>
              </a:solidFill>
            </a:endParaRPr>
          </a:p>
        </p:txBody>
      </p:sp>
      <p:grpSp>
        <p:nvGrpSpPr>
          <p:cNvPr id="31" name="Group 30"/>
          <p:cNvGrpSpPr/>
          <p:nvPr/>
        </p:nvGrpSpPr>
        <p:grpSpPr>
          <a:xfrm>
            <a:off x="267232" y="2514323"/>
            <a:ext cx="8560091" cy="207885"/>
            <a:chOff x="302594" y="3526933"/>
            <a:chExt cx="8560091" cy="207885"/>
          </a:xfrm>
        </p:grpSpPr>
        <p:pic>
          <p:nvPicPr>
            <p:cNvPr id="32" name="Picture 31"/>
            <p:cNvPicPr>
              <a:picLocks noChangeAspect="1"/>
            </p:cNvPicPr>
            <p:nvPr/>
          </p:nvPicPr>
          <p:blipFill rotWithShape="1">
            <a:blip r:embed="rId4"/>
            <a:srcRect b="79436"/>
            <a:stretch/>
          </p:blipFill>
          <p:spPr>
            <a:xfrm>
              <a:off x="302594" y="3529980"/>
              <a:ext cx="1676400" cy="191958"/>
            </a:xfrm>
            <a:prstGeom prst="rect">
              <a:avLst/>
            </a:prstGeom>
          </p:spPr>
        </p:pic>
        <p:pic>
          <p:nvPicPr>
            <p:cNvPr id="33" name="Picture 32"/>
            <p:cNvPicPr>
              <a:picLocks noChangeAspect="1"/>
            </p:cNvPicPr>
            <p:nvPr/>
          </p:nvPicPr>
          <p:blipFill rotWithShape="1">
            <a:blip r:embed="rId4"/>
            <a:srcRect t="20564" b="60120"/>
            <a:stretch/>
          </p:blipFill>
          <p:spPr>
            <a:xfrm>
              <a:off x="1978994" y="3528756"/>
              <a:ext cx="1676400" cy="180304"/>
            </a:xfrm>
            <a:prstGeom prst="rect">
              <a:avLst/>
            </a:prstGeom>
          </p:spPr>
        </p:pic>
        <p:pic>
          <p:nvPicPr>
            <p:cNvPr id="34" name="Picture 33"/>
            <p:cNvPicPr>
              <a:picLocks noChangeAspect="1"/>
            </p:cNvPicPr>
            <p:nvPr/>
          </p:nvPicPr>
          <p:blipFill rotWithShape="1">
            <a:blip r:embed="rId4"/>
            <a:srcRect t="41260" b="40804"/>
            <a:stretch/>
          </p:blipFill>
          <p:spPr>
            <a:xfrm>
              <a:off x="3849962" y="3541634"/>
              <a:ext cx="1676400" cy="167426"/>
            </a:xfrm>
            <a:prstGeom prst="rect">
              <a:avLst/>
            </a:prstGeom>
          </p:spPr>
        </p:pic>
        <p:pic>
          <p:nvPicPr>
            <p:cNvPr id="35" name="Picture 34"/>
            <p:cNvPicPr>
              <a:picLocks noChangeAspect="1"/>
            </p:cNvPicPr>
            <p:nvPr/>
          </p:nvPicPr>
          <p:blipFill rotWithShape="1">
            <a:blip r:embed="rId4"/>
            <a:srcRect t="59526" b="19778"/>
            <a:stretch/>
          </p:blipFill>
          <p:spPr>
            <a:xfrm>
              <a:off x="6025934" y="3541634"/>
              <a:ext cx="1676400" cy="193184"/>
            </a:xfrm>
            <a:prstGeom prst="rect">
              <a:avLst/>
            </a:prstGeom>
          </p:spPr>
        </p:pic>
        <p:pic>
          <p:nvPicPr>
            <p:cNvPr id="36" name="Picture 35"/>
            <p:cNvPicPr>
              <a:picLocks noChangeAspect="1"/>
            </p:cNvPicPr>
            <p:nvPr/>
          </p:nvPicPr>
          <p:blipFill rotWithShape="1">
            <a:blip r:embed="rId4"/>
            <a:srcRect t="77521" r="32011" b="208"/>
            <a:stretch/>
          </p:blipFill>
          <p:spPr>
            <a:xfrm>
              <a:off x="7722906" y="3526933"/>
              <a:ext cx="1139779" cy="207885"/>
            </a:xfrm>
            <a:prstGeom prst="rect">
              <a:avLst/>
            </a:prstGeom>
          </p:spPr>
        </p:pic>
      </p:grpSp>
      <p:grpSp>
        <p:nvGrpSpPr>
          <p:cNvPr id="37" name="Group 36"/>
          <p:cNvGrpSpPr/>
          <p:nvPr/>
        </p:nvGrpSpPr>
        <p:grpSpPr>
          <a:xfrm>
            <a:off x="0" y="1799779"/>
            <a:ext cx="9018313" cy="286519"/>
            <a:chOff x="0" y="2841627"/>
            <a:chExt cx="9018313" cy="286519"/>
          </a:xfrm>
        </p:grpSpPr>
        <p:sp>
          <p:nvSpPr>
            <p:cNvPr id="38" name="Content Placeholder 2"/>
            <p:cNvSpPr txBox="1">
              <a:spLocks/>
            </p:cNvSpPr>
            <p:nvPr/>
          </p:nvSpPr>
          <p:spPr>
            <a:xfrm>
              <a:off x="0"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0%</a:t>
              </a:r>
              <a:endParaRPr lang="en-US" sz="1200" dirty="0">
                <a:solidFill>
                  <a:srgbClr val="6D8B95"/>
                </a:solidFill>
              </a:endParaRPr>
            </a:p>
          </p:txBody>
        </p:sp>
        <p:sp>
          <p:nvSpPr>
            <p:cNvPr id="39" name="Content Placeholder 2"/>
            <p:cNvSpPr txBox="1">
              <a:spLocks/>
            </p:cNvSpPr>
            <p:nvPr/>
          </p:nvSpPr>
          <p:spPr>
            <a:xfrm>
              <a:off x="2156933"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25%</a:t>
              </a:r>
              <a:endParaRPr lang="en-US" sz="1200" dirty="0">
                <a:solidFill>
                  <a:srgbClr val="6D8B95"/>
                </a:solidFill>
              </a:endParaRPr>
            </a:p>
          </p:txBody>
        </p:sp>
        <p:sp>
          <p:nvSpPr>
            <p:cNvPr id="40" name="Content Placeholder 2"/>
            <p:cNvSpPr txBox="1">
              <a:spLocks/>
            </p:cNvSpPr>
            <p:nvPr/>
          </p:nvSpPr>
          <p:spPr>
            <a:xfrm>
              <a:off x="4247161"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50%</a:t>
              </a:r>
              <a:endParaRPr lang="en-US" sz="1200" dirty="0">
                <a:solidFill>
                  <a:srgbClr val="6D8B95"/>
                </a:solidFill>
              </a:endParaRPr>
            </a:p>
          </p:txBody>
        </p:sp>
        <p:sp>
          <p:nvSpPr>
            <p:cNvPr id="41" name="Content Placeholder 2"/>
            <p:cNvSpPr txBox="1">
              <a:spLocks/>
            </p:cNvSpPr>
            <p:nvPr/>
          </p:nvSpPr>
          <p:spPr>
            <a:xfrm>
              <a:off x="6366189"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75%</a:t>
              </a:r>
              <a:endParaRPr lang="en-US" sz="1200" dirty="0">
                <a:solidFill>
                  <a:srgbClr val="6D8B95"/>
                </a:solidFill>
              </a:endParaRPr>
            </a:p>
          </p:txBody>
        </p:sp>
        <p:sp>
          <p:nvSpPr>
            <p:cNvPr id="42" name="Content Placeholder 2"/>
            <p:cNvSpPr txBox="1">
              <a:spLocks/>
            </p:cNvSpPr>
            <p:nvPr/>
          </p:nvSpPr>
          <p:spPr>
            <a:xfrm>
              <a:off x="8491045" y="2841627"/>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100%</a:t>
              </a:r>
              <a:endParaRPr lang="en-US" sz="1200" dirty="0">
                <a:solidFill>
                  <a:srgbClr val="6D8B95"/>
                </a:solidFill>
              </a:endParaRPr>
            </a:p>
          </p:txBody>
        </p:sp>
      </p:grpSp>
      <p:sp>
        <p:nvSpPr>
          <p:cNvPr id="26" name="Content Placeholder 2"/>
          <p:cNvSpPr txBox="1">
            <a:spLocks/>
          </p:cNvSpPr>
          <p:nvPr/>
        </p:nvSpPr>
        <p:spPr>
          <a:xfrm>
            <a:off x="1329607" y="4814569"/>
            <a:ext cx="6560986" cy="1025373"/>
          </a:xfrm>
          <a:prstGeom prst="rect">
            <a:avLst/>
          </a:prstGeom>
          <a:solidFill>
            <a:schemeClr val="bg1">
              <a:lumMod val="95000"/>
            </a:schemeClr>
          </a:solidFill>
        </p:spPr>
        <p:txBody>
          <a:bodyPr vert="horz" lIns="91440" tIns="108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t>How have countries obtained and benefited from high-level support?</a:t>
            </a:r>
          </a:p>
          <a:p>
            <a:r>
              <a:rPr lang="en-GB" sz="1400" dirty="0" smtClean="0"/>
              <a:t>How </a:t>
            </a:r>
            <a:r>
              <a:rPr lang="en-GB" sz="1400" dirty="0"/>
              <a:t>have countries </a:t>
            </a:r>
            <a:r>
              <a:rPr lang="en-GB" sz="1400" dirty="0" smtClean="0"/>
              <a:t>ensured inter-ministerial </a:t>
            </a:r>
            <a:r>
              <a:rPr lang="en-GB" sz="1400" dirty="0"/>
              <a:t>coordination</a:t>
            </a:r>
            <a:r>
              <a:rPr lang="en-GB" sz="1400" dirty="0" smtClean="0"/>
              <a:t>?</a:t>
            </a:r>
            <a:endParaRPr lang="en-GB" sz="1400" dirty="0"/>
          </a:p>
          <a:p>
            <a:r>
              <a:rPr lang="en-GB" sz="1400" dirty="0"/>
              <a:t>What are good practices for INDC stakeholder consultation?	</a:t>
            </a:r>
          </a:p>
        </p:txBody>
      </p:sp>
      <p:sp>
        <p:nvSpPr>
          <p:cNvPr id="27" name="Rectangle 26"/>
          <p:cNvSpPr/>
          <p:nvPr/>
        </p:nvSpPr>
        <p:spPr>
          <a:xfrm>
            <a:off x="1329607" y="4376686"/>
            <a:ext cx="6560986" cy="4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ctr"/>
            <a:r>
              <a:rPr lang="en-GB" dirty="0" smtClean="0">
                <a:solidFill>
                  <a:schemeClr val="tx1"/>
                </a:solidFill>
              </a:rPr>
              <a:t>Topics covered</a:t>
            </a:r>
            <a:endParaRPr lang="en-GB" dirty="0">
              <a:solidFill>
                <a:schemeClr val="tx1"/>
              </a:solidFill>
            </a:endParaRPr>
          </a:p>
        </p:txBody>
      </p:sp>
      <p:grpSp>
        <p:nvGrpSpPr>
          <p:cNvPr id="45" name="Group 44"/>
          <p:cNvGrpSpPr/>
          <p:nvPr/>
        </p:nvGrpSpPr>
        <p:grpSpPr>
          <a:xfrm>
            <a:off x="0" y="3154534"/>
            <a:ext cx="9018313" cy="286519"/>
            <a:chOff x="0" y="2841627"/>
            <a:chExt cx="9018313" cy="286519"/>
          </a:xfrm>
        </p:grpSpPr>
        <p:sp>
          <p:nvSpPr>
            <p:cNvPr id="46" name="Content Placeholder 2"/>
            <p:cNvSpPr txBox="1">
              <a:spLocks/>
            </p:cNvSpPr>
            <p:nvPr/>
          </p:nvSpPr>
          <p:spPr>
            <a:xfrm>
              <a:off x="0"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0%</a:t>
              </a:r>
              <a:endParaRPr lang="en-US" sz="1200" dirty="0">
                <a:solidFill>
                  <a:srgbClr val="6D8B95"/>
                </a:solidFill>
              </a:endParaRPr>
            </a:p>
          </p:txBody>
        </p:sp>
        <p:sp>
          <p:nvSpPr>
            <p:cNvPr id="47" name="Content Placeholder 2"/>
            <p:cNvSpPr txBox="1">
              <a:spLocks/>
            </p:cNvSpPr>
            <p:nvPr/>
          </p:nvSpPr>
          <p:spPr>
            <a:xfrm>
              <a:off x="2156933" y="284356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25%</a:t>
              </a:r>
              <a:endParaRPr lang="en-US" sz="1200" dirty="0">
                <a:solidFill>
                  <a:srgbClr val="6D8B95"/>
                </a:solidFill>
              </a:endParaRPr>
            </a:p>
          </p:txBody>
        </p:sp>
        <p:sp>
          <p:nvSpPr>
            <p:cNvPr id="48" name="Content Placeholder 2"/>
            <p:cNvSpPr txBox="1">
              <a:spLocks/>
            </p:cNvSpPr>
            <p:nvPr/>
          </p:nvSpPr>
          <p:spPr>
            <a:xfrm>
              <a:off x="4247161"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50%</a:t>
              </a:r>
              <a:endParaRPr lang="en-US" sz="1200" dirty="0">
                <a:solidFill>
                  <a:srgbClr val="6D8B95"/>
                </a:solidFill>
              </a:endParaRPr>
            </a:p>
          </p:txBody>
        </p:sp>
        <p:sp>
          <p:nvSpPr>
            <p:cNvPr id="49" name="Content Placeholder 2"/>
            <p:cNvSpPr txBox="1">
              <a:spLocks/>
            </p:cNvSpPr>
            <p:nvPr/>
          </p:nvSpPr>
          <p:spPr>
            <a:xfrm>
              <a:off x="6366189" y="2842146"/>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75%</a:t>
              </a:r>
              <a:endParaRPr lang="en-US" sz="1200" dirty="0">
                <a:solidFill>
                  <a:srgbClr val="6D8B95"/>
                </a:solidFill>
              </a:endParaRPr>
            </a:p>
          </p:txBody>
        </p:sp>
        <p:sp>
          <p:nvSpPr>
            <p:cNvPr id="50" name="Content Placeholder 2"/>
            <p:cNvSpPr txBox="1">
              <a:spLocks/>
            </p:cNvSpPr>
            <p:nvPr/>
          </p:nvSpPr>
          <p:spPr>
            <a:xfrm>
              <a:off x="8491045" y="2841627"/>
              <a:ext cx="527268"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smtClean="0">
                  <a:solidFill>
                    <a:srgbClr val="6D8B95"/>
                  </a:solidFill>
                </a:rPr>
                <a:t>100%</a:t>
              </a:r>
              <a:endParaRPr lang="en-US" sz="1200" dirty="0">
                <a:solidFill>
                  <a:srgbClr val="6D8B95"/>
                </a:solidFill>
              </a:endParaRPr>
            </a:p>
          </p:txBody>
        </p:sp>
      </p:grpSp>
      <p:pic>
        <p:nvPicPr>
          <p:cNvPr id="30" name="Picture 29"/>
          <p:cNvPicPr>
            <a:picLocks noChangeAspect="1"/>
          </p:cNvPicPr>
          <p:nvPr/>
        </p:nvPicPr>
        <p:blipFill rotWithShape="1">
          <a:blip r:embed="rId5"/>
          <a:srcRect l="31008" t="1302" b="71638"/>
          <a:stretch/>
        </p:blipFill>
        <p:spPr>
          <a:xfrm>
            <a:off x="171785" y="2093477"/>
            <a:ext cx="8655538" cy="308624"/>
          </a:xfrm>
          <a:prstGeom prst="rect">
            <a:avLst/>
          </a:prstGeom>
        </p:spPr>
      </p:pic>
      <p:pic>
        <p:nvPicPr>
          <p:cNvPr id="43" name="Picture 42"/>
          <p:cNvPicPr>
            <a:picLocks noChangeAspect="1"/>
          </p:cNvPicPr>
          <p:nvPr/>
        </p:nvPicPr>
        <p:blipFill rotWithShape="1">
          <a:blip r:embed="rId5"/>
          <a:srcRect l="31186" t="48075" b="17397"/>
          <a:stretch/>
        </p:blipFill>
        <p:spPr>
          <a:xfrm>
            <a:off x="237810" y="3437247"/>
            <a:ext cx="8589513" cy="391803"/>
          </a:xfrm>
          <a:prstGeom prst="rect">
            <a:avLst/>
          </a:prstGeom>
        </p:spPr>
      </p:pic>
    </p:spTree>
    <p:extLst>
      <p:ext uri="{BB962C8B-B14F-4D97-AF65-F5344CB8AC3E}">
        <p14:creationId xmlns:p14="http://schemas.microsoft.com/office/powerpoint/2010/main" val="2653891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36</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Securing broad participation and support</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3.1 </a:t>
            </a:r>
            <a:r>
              <a:rPr lang="en-GB" sz="2000" b="1" dirty="0"/>
              <a:t>How have countries </a:t>
            </a:r>
            <a:r>
              <a:rPr lang="en-GB" sz="2000" b="1" dirty="0" smtClean="0"/>
              <a:t>obtained and benefited from high level support?</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36</a:t>
            </a:fld>
            <a:endParaRPr lang="en-GB" b="1" dirty="0">
              <a:solidFill>
                <a:schemeClr val="bg1"/>
              </a:solidFill>
            </a:endParaRPr>
          </a:p>
        </p:txBody>
      </p:sp>
      <p:pic>
        <p:nvPicPr>
          <p:cNvPr id="2" name="Picture 1"/>
          <p:cNvPicPr>
            <a:picLocks noChangeAspect="1"/>
          </p:cNvPicPr>
          <p:nvPr/>
        </p:nvPicPr>
        <p:blipFill>
          <a:blip r:embed="rId4"/>
          <a:stretch>
            <a:fillRect/>
          </a:stretch>
        </p:blipFill>
        <p:spPr>
          <a:xfrm>
            <a:off x="171785" y="2742646"/>
            <a:ext cx="4791075" cy="2867025"/>
          </a:xfrm>
          <a:prstGeom prst="rect">
            <a:avLst/>
          </a:prstGeom>
        </p:spPr>
      </p:pic>
      <p:sp>
        <p:nvSpPr>
          <p:cNvPr id="23" name="Title 1"/>
          <p:cNvSpPr txBox="1">
            <a:spLocks/>
          </p:cNvSpPr>
          <p:nvPr/>
        </p:nvSpPr>
        <p:spPr>
          <a:xfrm>
            <a:off x="171785" y="933576"/>
            <a:ext cx="746091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Mandate and level of sign-off for INDCs</a:t>
            </a:r>
            <a:endParaRPr lang="en-US" dirty="0"/>
          </a:p>
        </p:txBody>
      </p:sp>
      <p:sp>
        <p:nvSpPr>
          <p:cNvPr id="4" name="Rectangle 3"/>
          <p:cNvSpPr/>
          <p:nvPr/>
        </p:nvSpPr>
        <p:spPr>
          <a:xfrm>
            <a:off x="3021907" y="3839961"/>
            <a:ext cx="1760670" cy="1785104"/>
          </a:xfrm>
          <a:prstGeom prst="rect">
            <a:avLst/>
          </a:prstGeom>
        </p:spPr>
        <p:txBody>
          <a:bodyPr wrap="square">
            <a:spAutoFit/>
          </a:bodyPr>
          <a:lstStyle/>
          <a:p>
            <a:r>
              <a:rPr lang="en-GB" sz="1600" dirty="0" smtClean="0">
                <a:solidFill>
                  <a:srgbClr val="595959"/>
                </a:solidFill>
                <a:latin typeface="Lato" panose="020F0502020204030203" pitchFamily="34" charset="0"/>
              </a:rPr>
              <a:t>Which </a:t>
            </a:r>
            <a:r>
              <a:rPr lang="en-GB" sz="1600" dirty="0">
                <a:solidFill>
                  <a:srgbClr val="595959"/>
                </a:solidFill>
                <a:latin typeface="Lato" panose="020F0502020204030203" pitchFamily="34" charset="0"/>
              </a:rPr>
              <a:t>level of governance, is responsible for the final sign-off of the INDC </a:t>
            </a:r>
            <a:r>
              <a:rPr lang="en-GB" sz="1600" dirty="0" smtClean="0">
                <a:solidFill>
                  <a:srgbClr val="595959"/>
                </a:solidFill>
                <a:latin typeface="Lato" panose="020F0502020204030203" pitchFamily="34" charset="0"/>
              </a:rPr>
              <a:t>submission?</a:t>
            </a:r>
          </a:p>
          <a:p>
            <a:r>
              <a:rPr lang="en-GB" sz="1200" i="1" dirty="0" smtClean="0">
                <a:solidFill>
                  <a:srgbClr val="595959"/>
                </a:solidFill>
                <a:latin typeface="Lato" panose="020F0502020204030203" pitchFamily="34" charset="0"/>
              </a:rPr>
              <a:t>- Asked March 2015</a:t>
            </a:r>
            <a:endParaRPr lang="en-GB" sz="1200" i="1" dirty="0"/>
          </a:p>
        </p:txBody>
      </p:sp>
      <p:cxnSp>
        <p:nvCxnSpPr>
          <p:cNvPr id="22" name="Straight Connector 21"/>
          <p:cNvCxnSpPr/>
          <p:nvPr/>
        </p:nvCxnSpPr>
        <p:spPr>
          <a:xfrm>
            <a:off x="5083883" y="2626081"/>
            <a:ext cx="0" cy="2877670"/>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71786" y="1740353"/>
            <a:ext cx="8718752" cy="707886"/>
          </a:xfrm>
          <a:prstGeom prst="rect">
            <a:avLst/>
          </a:prstGeom>
          <a:noFill/>
        </p:spPr>
        <p:txBody>
          <a:bodyPr wrap="square" rtlCol="0">
            <a:spAutoFit/>
          </a:bodyPr>
          <a:lstStyle/>
          <a:p>
            <a:pPr>
              <a:spcBef>
                <a:spcPts val="1200"/>
              </a:spcBef>
            </a:pPr>
            <a:r>
              <a:rPr lang="en-US" sz="2000" dirty="0" smtClean="0"/>
              <a:t>In most countries, the mandate to begin preparations for an INDC came from the Ministry in which the UNFCCC focal point is based.</a:t>
            </a:r>
          </a:p>
        </p:txBody>
      </p:sp>
      <p:sp>
        <p:nvSpPr>
          <p:cNvPr id="28" name="TextBox 27"/>
          <p:cNvSpPr txBox="1"/>
          <p:nvPr/>
        </p:nvSpPr>
        <p:spPr>
          <a:xfrm>
            <a:off x="5282661" y="2647685"/>
            <a:ext cx="3607877" cy="2708434"/>
          </a:xfrm>
          <a:prstGeom prst="rect">
            <a:avLst/>
          </a:prstGeom>
          <a:noFill/>
        </p:spPr>
        <p:txBody>
          <a:bodyPr wrap="square" rtlCol="0">
            <a:spAutoFit/>
          </a:bodyPr>
          <a:lstStyle/>
          <a:p>
            <a:pPr>
              <a:spcBef>
                <a:spcPts val="1200"/>
              </a:spcBef>
            </a:pPr>
            <a:r>
              <a:rPr lang="en-US" sz="2000" dirty="0"/>
              <a:t>Only a quarter of countries expected to require sing-off from parliament or the head of state, at the start of the INDC process.</a:t>
            </a:r>
          </a:p>
          <a:p>
            <a:pPr>
              <a:spcBef>
                <a:spcPts val="1200"/>
              </a:spcBef>
            </a:pPr>
            <a:r>
              <a:rPr lang="en-US" sz="2000" dirty="0" smtClean="0"/>
              <a:t>Political processes for INDC preparation may have been underestimated by a lot of countries.</a:t>
            </a:r>
          </a:p>
        </p:txBody>
      </p:sp>
      <p:sp>
        <p:nvSpPr>
          <p:cNvPr id="16" name="TextBox 15"/>
          <p:cNvSpPr txBox="1"/>
          <p:nvPr/>
        </p:nvSpPr>
        <p:spPr>
          <a:xfrm>
            <a:off x="171785" y="5567633"/>
            <a:ext cx="5095437" cy="276999"/>
          </a:xfrm>
          <a:prstGeom prst="rect">
            <a:avLst/>
          </a:prstGeom>
          <a:noFill/>
        </p:spPr>
        <p:txBody>
          <a:bodyPr wrap="square" rtlCol="0">
            <a:spAutoFit/>
          </a:bodyPr>
          <a:lstStyle/>
          <a:p>
            <a:r>
              <a:rPr lang="en-GB" sz="1200" dirty="0" smtClean="0"/>
              <a:t>Figure 12: Required level of sign-off forecast by countries</a:t>
            </a:r>
            <a:endParaRPr lang="en-GB" sz="1200" dirty="0"/>
          </a:p>
        </p:txBody>
      </p:sp>
    </p:spTree>
    <p:extLst>
      <p:ext uri="{BB962C8B-B14F-4D97-AF65-F5344CB8AC3E}">
        <p14:creationId xmlns:p14="http://schemas.microsoft.com/office/powerpoint/2010/main" val="887314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accent6">
                <a:shade val="45000"/>
                <a:satMod val="135000"/>
              </a:schemeClr>
              <a:prstClr val="white"/>
            </a:duotone>
          </a:blip>
          <a:stretch>
            <a:fillRect/>
          </a:stretch>
        </p:blipFill>
        <p:spPr>
          <a:xfrm rot="19209944">
            <a:off x="3951273" y="2259333"/>
            <a:ext cx="933450" cy="942975"/>
          </a:xfrm>
          <a:prstGeom prst="rect">
            <a:avLst/>
          </a:prstGeom>
        </p:spPr>
      </p:pic>
      <p:pic>
        <p:nvPicPr>
          <p:cNvPr id="14" name="Picture 13"/>
          <p:cNvPicPr>
            <a:picLocks noChangeAspect="1"/>
          </p:cNvPicPr>
          <p:nvPr/>
        </p:nvPicPr>
        <p:blipFill>
          <a:blip r:embed="rId3">
            <a:duotone>
              <a:schemeClr val="accent6">
                <a:shade val="45000"/>
                <a:satMod val="135000"/>
              </a:schemeClr>
              <a:prstClr val="white"/>
            </a:duotone>
          </a:blip>
          <a:stretch>
            <a:fillRect/>
          </a:stretch>
        </p:blipFill>
        <p:spPr>
          <a:xfrm rot="20400594">
            <a:off x="4611691" y="1370927"/>
            <a:ext cx="933450" cy="942975"/>
          </a:xfrm>
          <a:prstGeom prst="rect">
            <a:avLst/>
          </a:prstGeom>
        </p:spPr>
      </p:pic>
      <p:pic>
        <p:nvPicPr>
          <p:cNvPr id="15" name="Picture 14"/>
          <p:cNvPicPr>
            <a:picLocks noChangeAspect="1"/>
          </p:cNvPicPr>
          <p:nvPr/>
        </p:nvPicPr>
        <p:blipFill>
          <a:blip r:embed="rId3">
            <a:duotone>
              <a:schemeClr val="accent6">
                <a:shade val="45000"/>
                <a:satMod val="135000"/>
              </a:schemeClr>
              <a:prstClr val="white"/>
            </a:duotone>
          </a:blip>
          <a:stretch>
            <a:fillRect/>
          </a:stretch>
        </p:blipFill>
        <p:spPr>
          <a:xfrm rot="222744">
            <a:off x="5685029" y="809757"/>
            <a:ext cx="933450" cy="942975"/>
          </a:xfrm>
          <a:prstGeom prst="rect">
            <a:avLst/>
          </a:prstGeom>
        </p:spPr>
      </p:pic>
      <p:pic>
        <p:nvPicPr>
          <p:cNvPr id="16" name="Picture 15"/>
          <p:cNvPicPr>
            <a:picLocks noChangeAspect="1"/>
          </p:cNvPicPr>
          <p:nvPr/>
        </p:nvPicPr>
        <p:blipFill>
          <a:blip r:embed="rId3">
            <a:duotone>
              <a:schemeClr val="accent6">
                <a:shade val="45000"/>
                <a:satMod val="135000"/>
              </a:schemeClr>
              <a:prstClr val="white"/>
            </a:duotone>
          </a:blip>
          <a:stretch>
            <a:fillRect/>
          </a:stretch>
        </p:blipFill>
        <p:spPr>
          <a:xfrm rot="1650662">
            <a:off x="6936615" y="711371"/>
            <a:ext cx="933450" cy="942975"/>
          </a:xfrm>
          <a:prstGeom prst="rect">
            <a:avLst/>
          </a:prstGeom>
        </p:spPr>
      </p:pic>
      <p:pic>
        <p:nvPicPr>
          <p:cNvPr id="17" name="Picture 16"/>
          <p:cNvPicPr>
            <a:picLocks noChangeAspect="1"/>
          </p:cNvPicPr>
          <p:nvPr/>
        </p:nvPicPr>
        <p:blipFill>
          <a:blip r:embed="rId3">
            <a:duotone>
              <a:schemeClr val="accent6">
                <a:shade val="45000"/>
                <a:satMod val="135000"/>
              </a:schemeClr>
              <a:prstClr val="white"/>
            </a:duotone>
          </a:blip>
          <a:stretch>
            <a:fillRect/>
          </a:stretch>
        </p:blipFill>
        <p:spPr>
          <a:xfrm rot="3108245">
            <a:off x="8081302" y="1063645"/>
            <a:ext cx="933450" cy="942975"/>
          </a:xfrm>
          <a:prstGeom prst="rect">
            <a:avLst/>
          </a:prstGeom>
        </p:spPr>
      </p:pic>
      <p:pic>
        <p:nvPicPr>
          <p:cNvPr id="18" name="Picture 17"/>
          <p:cNvPicPr>
            <a:picLocks noChangeAspect="1"/>
          </p:cNvPicPr>
          <p:nvPr/>
        </p:nvPicPr>
        <p:blipFill>
          <a:blip r:embed="rId3">
            <a:duotone>
              <a:schemeClr val="accent6">
                <a:shade val="45000"/>
                <a:satMod val="135000"/>
              </a:schemeClr>
              <a:prstClr val="white"/>
            </a:duotone>
          </a:blip>
          <a:stretch>
            <a:fillRect/>
          </a:stretch>
        </p:blipFill>
        <p:spPr>
          <a:xfrm rot="4450202">
            <a:off x="8972904" y="1790523"/>
            <a:ext cx="933450" cy="942975"/>
          </a:xfrm>
          <a:prstGeom prst="rect">
            <a:avLst/>
          </a:prstGeom>
        </p:spPr>
      </p:pic>
      <p:pic>
        <p:nvPicPr>
          <p:cNvPr id="19" name="Picture 18"/>
          <p:cNvPicPr>
            <a:picLocks noChangeAspect="1"/>
          </p:cNvPicPr>
          <p:nvPr/>
        </p:nvPicPr>
        <p:blipFill>
          <a:blip r:embed="rId3">
            <a:duotone>
              <a:schemeClr val="accent6">
                <a:shade val="45000"/>
                <a:satMod val="135000"/>
              </a:schemeClr>
              <a:prstClr val="white"/>
            </a:duotone>
          </a:blip>
          <a:stretch>
            <a:fillRect/>
          </a:stretch>
        </p:blipFill>
        <p:spPr>
          <a:xfrm rot="17858022">
            <a:off x="3565038" y="3343318"/>
            <a:ext cx="933450" cy="942975"/>
          </a:xfrm>
          <a:prstGeom prst="rect">
            <a:avLst/>
          </a:prstGeom>
        </p:spPr>
      </p:pic>
      <p:pic>
        <p:nvPicPr>
          <p:cNvPr id="20" name="Picture 19"/>
          <p:cNvPicPr>
            <a:picLocks noChangeAspect="1"/>
          </p:cNvPicPr>
          <p:nvPr/>
        </p:nvPicPr>
        <p:blipFill>
          <a:blip r:embed="rId3">
            <a:duotone>
              <a:schemeClr val="accent6">
                <a:shade val="45000"/>
                <a:satMod val="135000"/>
              </a:schemeClr>
              <a:prstClr val="white"/>
            </a:duotone>
          </a:blip>
          <a:stretch>
            <a:fillRect/>
          </a:stretch>
        </p:blipFill>
        <p:spPr>
          <a:xfrm rot="16627152">
            <a:off x="3642609" y="4487816"/>
            <a:ext cx="933450" cy="942975"/>
          </a:xfrm>
          <a:prstGeom prst="rect">
            <a:avLst/>
          </a:prstGeom>
        </p:spPr>
      </p:pic>
      <p:pic>
        <p:nvPicPr>
          <p:cNvPr id="21" name="Picture 20"/>
          <p:cNvPicPr>
            <a:picLocks noChangeAspect="1"/>
          </p:cNvPicPr>
          <p:nvPr/>
        </p:nvPicPr>
        <p:blipFill>
          <a:blip r:embed="rId3">
            <a:duotone>
              <a:schemeClr val="accent6">
                <a:shade val="45000"/>
                <a:satMod val="135000"/>
              </a:schemeClr>
              <a:prstClr val="white"/>
            </a:duotone>
          </a:blip>
          <a:stretch>
            <a:fillRect/>
          </a:stretch>
        </p:blipFill>
        <p:spPr>
          <a:xfrm rot="15286796">
            <a:off x="4135451" y="5542947"/>
            <a:ext cx="933450" cy="942975"/>
          </a:xfrm>
          <a:prstGeom prst="rect">
            <a:avLst/>
          </a:prstGeom>
        </p:spPr>
      </p:pic>
      <p:sp>
        <p:nvSpPr>
          <p:cNvPr id="3" name="Donut 2"/>
          <p:cNvSpPr>
            <a:spLocks noChangeAspect="1"/>
          </p:cNvSpPr>
          <p:nvPr/>
        </p:nvSpPr>
        <p:spPr>
          <a:xfrm>
            <a:off x="4552749" y="1684372"/>
            <a:ext cx="5024388" cy="5024388"/>
          </a:xfrm>
          <a:prstGeom prst="donut">
            <a:avLst>
              <a:gd name="adj" fmla="val 1245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37</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Securing broad participation and support</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a:t>3.1 How have countries ensured </a:t>
            </a:r>
            <a:r>
              <a:rPr lang="en-GB" sz="2000" b="1" dirty="0" smtClean="0"/>
              <a:t>cross-ministerial </a:t>
            </a:r>
            <a:r>
              <a:rPr lang="en-GB" sz="2000" b="1" dirty="0"/>
              <a:t>coordination</a:t>
            </a:r>
            <a:r>
              <a:rPr lang="en-GB" sz="2000" b="1" dirty="0" smtClean="0"/>
              <a:t>?</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37</a:t>
            </a:fld>
            <a:endParaRPr lang="en-GB" b="1" dirty="0">
              <a:solidFill>
                <a:schemeClr val="bg1"/>
              </a:solidFill>
            </a:endParaRPr>
          </a:p>
        </p:txBody>
      </p:sp>
      <p:sp>
        <p:nvSpPr>
          <p:cNvPr id="25" name="Title 1"/>
          <p:cNvSpPr txBox="1">
            <a:spLocks/>
          </p:cNvSpPr>
          <p:nvPr/>
        </p:nvSpPr>
        <p:spPr>
          <a:xfrm>
            <a:off x="5681573" y="2898404"/>
            <a:ext cx="2978155" cy="27391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smtClean="0"/>
              <a:t>“The establishment of an inter-ministerial steering committee dedicated to the INDC process, ensured maximum participation and understanding across all relevant governmental bodies”</a:t>
            </a:r>
          </a:p>
          <a:p>
            <a:r>
              <a:rPr lang="en-US" sz="2000" dirty="0"/>
              <a:t>	</a:t>
            </a:r>
            <a:r>
              <a:rPr lang="en-US" sz="2000" dirty="0" smtClean="0"/>
              <a:t>	- Georgia</a:t>
            </a:r>
            <a:endParaRPr lang="en-US" sz="2000" dirty="0"/>
          </a:p>
        </p:txBody>
      </p:sp>
      <p:sp>
        <p:nvSpPr>
          <p:cNvPr id="26" name="TextBox 25"/>
          <p:cNvSpPr txBox="1"/>
          <p:nvPr/>
        </p:nvSpPr>
        <p:spPr>
          <a:xfrm>
            <a:off x="141822" y="1390260"/>
            <a:ext cx="3792182" cy="4616648"/>
          </a:xfrm>
          <a:prstGeom prst="rect">
            <a:avLst/>
          </a:prstGeom>
          <a:noFill/>
        </p:spPr>
        <p:txBody>
          <a:bodyPr wrap="square" rtlCol="0">
            <a:spAutoFit/>
          </a:bodyPr>
          <a:lstStyle/>
          <a:p>
            <a:pPr>
              <a:spcBef>
                <a:spcPts val="1200"/>
              </a:spcBef>
            </a:pPr>
            <a:r>
              <a:rPr lang="en-US" sz="2000" dirty="0" smtClean="0"/>
              <a:t>Many countries have difficulties to engage all governmental bodies.</a:t>
            </a:r>
          </a:p>
          <a:p>
            <a:pPr>
              <a:spcBef>
                <a:spcPts val="1200"/>
              </a:spcBef>
            </a:pPr>
            <a:r>
              <a:rPr lang="en-US" sz="2000" dirty="0" smtClean="0"/>
              <a:t>Some countries overcame this barrier through:</a:t>
            </a:r>
          </a:p>
          <a:p>
            <a:pPr marL="342900" indent="-342900">
              <a:spcBef>
                <a:spcPts val="1200"/>
              </a:spcBef>
              <a:buFont typeface="Arial" panose="020B0604020202020204" pitchFamily="34" charset="0"/>
              <a:buChar char="•"/>
            </a:pPr>
            <a:r>
              <a:rPr lang="en-US" sz="1600" dirty="0" smtClean="0"/>
              <a:t>New, formally established inter-ministerial processes or committees, dedicated to the INDC, with a leading (steering) role</a:t>
            </a:r>
          </a:p>
          <a:p>
            <a:pPr marL="342900" indent="-342900">
              <a:spcBef>
                <a:spcPts val="1200"/>
              </a:spcBef>
              <a:buFont typeface="Arial" panose="020B0604020202020204" pitchFamily="34" charset="0"/>
              <a:buChar char="•"/>
            </a:pPr>
            <a:r>
              <a:rPr lang="en-US" sz="1600" dirty="0" smtClean="0"/>
              <a:t>Use of existing inter-ministerial processes</a:t>
            </a:r>
          </a:p>
          <a:p>
            <a:pPr marL="342900" indent="-342900">
              <a:spcBef>
                <a:spcPts val="1200"/>
              </a:spcBef>
              <a:buFont typeface="Arial" panose="020B0604020202020204" pitchFamily="34" charset="0"/>
              <a:buChar char="•"/>
            </a:pPr>
            <a:r>
              <a:rPr lang="en-US" sz="1600" dirty="0" smtClean="0"/>
              <a:t>Distribution of key responsibilities between ministries </a:t>
            </a:r>
            <a:endParaRPr lang="en-US" sz="1600" dirty="0"/>
          </a:p>
          <a:p>
            <a:pPr marL="342900" indent="-342900">
              <a:spcBef>
                <a:spcPts val="1200"/>
              </a:spcBef>
              <a:buFont typeface="Arial" panose="020B0604020202020204" pitchFamily="34" charset="0"/>
              <a:buChar char="•"/>
            </a:pPr>
            <a:r>
              <a:rPr lang="en-US" sz="1600" dirty="0" smtClean="0"/>
              <a:t>Intensive training seminars for deputy-ministers</a:t>
            </a:r>
          </a:p>
        </p:txBody>
      </p:sp>
    </p:spTree>
    <p:extLst>
      <p:ext uri="{BB962C8B-B14F-4D97-AF65-F5344CB8AC3E}">
        <p14:creationId xmlns:p14="http://schemas.microsoft.com/office/powerpoint/2010/main" val="209797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92412" y="4541464"/>
            <a:ext cx="8951495" cy="1217624"/>
          </a:xfrm>
          <a:prstGeom prst="roundRect">
            <a:avLst/>
          </a:prstGeom>
          <a:solidFill>
            <a:schemeClr val="bg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ounded Rectangle 18"/>
          <p:cNvSpPr/>
          <p:nvPr/>
        </p:nvSpPr>
        <p:spPr>
          <a:xfrm>
            <a:off x="77002" y="2618862"/>
            <a:ext cx="8951495" cy="1725025"/>
          </a:xfrm>
          <a:prstGeom prst="roundRect">
            <a:avLst/>
          </a:prstGeom>
          <a:solidFill>
            <a:schemeClr val="bg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p>
        </p:txBody>
      </p:sp>
      <p:sp>
        <p:nvSpPr>
          <p:cNvPr id="4" name="Rounded Rectangle 3"/>
          <p:cNvSpPr/>
          <p:nvPr/>
        </p:nvSpPr>
        <p:spPr>
          <a:xfrm>
            <a:off x="67376" y="1216072"/>
            <a:ext cx="8951495" cy="1231105"/>
          </a:xfrm>
          <a:prstGeom prst="roundRect">
            <a:avLst/>
          </a:prstGeom>
          <a:solidFill>
            <a:schemeClr val="bg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38</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Securing broad participation and support</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3.3 </a:t>
            </a:r>
            <a:r>
              <a:rPr lang="en-GB" sz="2000" b="1" dirty="0"/>
              <a:t>What are good practices for INDC stakeholder consultation?	</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38</a:t>
            </a:fld>
            <a:endParaRPr lang="en-GB" b="1" dirty="0">
              <a:solidFill>
                <a:schemeClr val="bg1"/>
              </a:solidFill>
            </a:endParaRPr>
          </a:p>
        </p:txBody>
      </p:sp>
      <p:sp>
        <p:nvSpPr>
          <p:cNvPr id="15" name="TextBox 14"/>
          <p:cNvSpPr txBox="1"/>
          <p:nvPr/>
        </p:nvSpPr>
        <p:spPr>
          <a:xfrm>
            <a:off x="168308" y="1206446"/>
            <a:ext cx="8508764" cy="1169551"/>
          </a:xfrm>
          <a:prstGeom prst="rect">
            <a:avLst/>
          </a:prstGeom>
          <a:noFill/>
        </p:spPr>
        <p:txBody>
          <a:bodyPr wrap="square" rtlCol="0">
            <a:spAutoFit/>
          </a:bodyPr>
          <a:lstStyle/>
          <a:p>
            <a:pPr>
              <a:spcBef>
                <a:spcPts val="1200"/>
              </a:spcBef>
            </a:pPr>
            <a:r>
              <a:rPr lang="en-US" sz="2000" b="1" dirty="0"/>
              <a:t>Why stakeholder involvement?</a:t>
            </a:r>
            <a:endParaRPr lang="en-US" sz="2000" dirty="0" smtClean="0"/>
          </a:p>
          <a:p>
            <a:pPr marL="342900" indent="-342900">
              <a:buFont typeface="Arial" panose="020B0604020202020204" pitchFamily="34" charset="0"/>
              <a:buChar char="•"/>
            </a:pPr>
            <a:r>
              <a:rPr lang="en-US" sz="1600" dirty="0"/>
              <a:t>Secure broad level buy-in and public support for policies (e.g. </a:t>
            </a:r>
            <a:r>
              <a:rPr lang="en-US" sz="1600" b="1" dirty="0"/>
              <a:t>Armenia</a:t>
            </a:r>
            <a:r>
              <a:rPr lang="en-US" sz="1600" dirty="0"/>
              <a:t>)</a:t>
            </a:r>
            <a:endParaRPr lang="en-US" dirty="0" smtClean="0"/>
          </a:p>
          <a:p>
            <a:pPr marL="342900" indent="-342900">
              <a:buFont typeface="Arial" panose="020B0604020202020204" pitchFamily="34" charset="0"/>
              <a:buChar char="•"/>
            </a:pPr>
            <a:r>
              <a:rPr lang="en-US" sz="1600" dirty="0"/>
              <a:t>Provision of specific information, data, and new ideas as well as new skill sets</a:t>
            </a:r>
            <a:endParaRPr lang="en-US" dirty="0" smtClean="0"/>
          </a:p>
          <a:p>
            <a:pPr marL="342900" indent="-342900">
              <a:buFont typeface="Arial" panose="020B0604020202020204" pitchFamily="34" charset="0"/>
              <a:buChar char="•"/>
            </a:pPr>
            <a:r>
              <a:rPr lang="en-US" sz="1600" dirty="0" err="1"/>
              <a:t>Mobilisation</a:t>
            </a:r>
            <a:r>
              <a:rPr lang="en-US" sz="1600" dirty="0"/>
              <a:t> of key actors for later implementation process</a:t>
            </a:r>
            <a:endParaRPr lang="en-US" sz="1600" dirty="0" smtClean="0"/>
          </a:p>
        </p:txBody>
      </p:sp>
      <p:sp>
        <p:nvSpPr>
          <p:cNvPr id="16" name="TextBox 15"/>
          <p:cNvSpPr txBox="1"/>
          <p:nvPr/>
        </p:nvSpPr>
        <p:spPr>
          <a:xfrm>
            <a:off x="168308" y="2599594"/>
            <a:ext cx="8314211" cy="1661993"/>
          </a:xfrm>
          <a:prstGeom prst="rect">
            <a:avLst/>
          </a:prstGeom>
          <a:noFill/>
        </p:spPr>
        <p:txBody>
          <a:bodyPr wrap="square" rtlCol="0">
            <a:spAutoFit/>
          </a:bodyPr>
          <a:lstStyle/>
          <a:p>
            <a:r>
              <a:rPr lang="en-US" sz="2000" b="1" dirty="0"/>
              <a:t>Who to involve?</a:t>
            </a:r>
            <a:endParaRPr lang="en-US" sz="2000" dirty="0" smtClean="0"/>
          </a:p>
          <a:p>
            <a:pPr marL="342900" indent="-342900">
              <a:buFont typeface="Arial" panose="020B0604020202020204" pitchFamily="34" charset="0"/>
              <a:buChar char="•"/>
            </a:pPr>
            <a:r>
              <a:rPr lang="en-US" sz="1600" dirty="0"/>
              <a:t>Broad range of stakeholders from government, civil society, academia and private sector (e.g. </a:t>
            </a:r>
            <a:r>
              <a:rPr lang="en-US" sz="1600" b="1" dirty="0"/>
              <a:t>Chile</a:t>
            </a:r>
            <a:r>
              <a:rPr lang="en-US" sz="1600" dirty="0"/>
              <a:t>, </a:t>
            </a:r>
            <a:r>
              <a:rPr lang="en-US" sz="1600" b="1" dirty="0"/>
              <a:t>Senegal</a:t>
            </a:r>
            <a:r>
              <a:rPr lang="en-US" sz="1600" dirty="0"/>
              <a:t>)</a:t>
            </a:r>
            <a:endParaRPr lang="en-US" dirty="0" smtClean="0"/>
          </a:p>
          <a:p>
            <a:pPr marL="342900" indent="-342900">
              <a:buFont typeface="Arial" panose="020B0604020202020204" pitchFamily="34" charset="0"/>
              <a:buChar char="•"/>
            </a:pPr>
            <a:r>
              <a:rPr lang="en-US" sz="1600" dirty="0"/>
              <a:t>Potentially focus on specific key stakeholder groups depending on focus of the INDC (e.g. private sector in </a:t>
            </a:r>
            <a:r>
              <a:rPr lang="en-US" sz="1600" b="1" dirty="0"/>
              <a:t>Singapore</a:t>
            </a:r>
            <a:r>
              <a:rPr lang="en-US" sz="1600" dirty="0"/>
              <a:t>)</a:t>
            </a:r>
            <a:endParaRPr lang="en-US" dirty="0" smtClean="0"/>
          </a:p>
          <a:p>
            <a:pPr marL="342900" indent="-342900">
              <a:buFont typeface="Arial" panose="020B0604020202020204" pitchFamily="34" charset="0"/>
              <a:buChar char="•"/>
            </a:pPr>
            <a:r>
              <a:rPr lang="en-US" sz="1600" dirty="0"/>
              <a:t>Inclusion of local and regional government (e.g. </a:t>
            </a:r>
            <a:r>
              <a:rPr lang="en-US" sz="1600" b="1" dirty="0"/>
              <a:t>Uganda</a:t>
            </a:r>
            <a:r>
              <a:rPr lang="en-US" sz="1600" dirty="0"/>
              <a:t>, </a:t>
            </a:r>
            <a:r>
              <a:rPr lang="en-US" sz="1600" b="1" dirty="0"/>
              <a:t>Kenya</a:t>
            </a:r>
            <a:r>
              <a:rPr lang="en-US" sz="1600" dirty="0"/>
              <a:t>)</a:t>
            </a:r>
            <a:endParaRPr lang="en-US" dirty="0" smtClean="0"/>
          </a:p>
        </p:txBody>
      </p:sp>
      <p:sp>
        <p:nvSpPr>
          <p:cNvPr id="17" name="TextBox 16"/>
          <p:cNvSpPr txBox="1"/>
          <p:nvPr/>
        </p:nvSpPr>
        <p:spPr>
          <a:xfrm>
            <a:off x="210065" y="4513624"/>
            <a:ext cx="8479885" cy="1415772"/>
          </a:xfrm>
          <a:prstGeom prst="rect">
            <a:avLst/>
          </a:prstGeom>
          <a:noFill/>
        </p:spPr>
        <p:txBody>
          <a:bodyPr wrap="square" rtlCol="0">
            <a:spAutoFit/>
          </a:bodyPr>
          <a:lstStyle/>
          <a:p>
            <a:r>
              <a:rPr lang="en-US" sz="2000" b="1" dirty="0"/>
              <a:t>How to manage the process?</a:t>
            </a:r>
            <a:endParaRPr lang="en-US" sz="2000" dirty="0" smtClean="0"/>
          </a:p>
          <a:p>
            <a:pPr marL="342900" indent="-342900">
              <a:buFont typeface="Arial" panose="020B0604020202020204" pitchFamily="34" charset="0"/>
              <a:buChar char="•"/>
            </a:pPr>
            <a:r>
              <a:rPr lang="en-US" sz="1600" dirty="0"/>
              <a:t>Careful planning of timing and degree of involvement is essential </a:t>
            </a:r>
            <a:endParaRPr lang="en-US" dirty="0" smtClean="0"/>
          </a:p>
          <a:p>
            <a:pPr marL="342900" indent="-342900">
              <a:buFont typeface="Arial" panose="020B0604020202020204" pitchFamily="34" charset="0"/>
              <a:buChar char="•"/>
            </a:pPr>
            <a:r>
              <a:rPr lang="en-US" sz="1600" dirty="0"/>
              <a:t>Transparency on process and use of stakeholder inputs</a:t>
            </a:r>
            <a:endParaRPr lang="en-US" dirty="0" smtClean="0"/>
          </a:p>
          <a:p>
            <a:pPr marL="342900" indent="-342900">
              <a:buFont typeface="Arial" panose="020B0604020202020204" pitchFamily="34" charset="0"/>
              <a:buChar char="•"/>
            </a:pPr>
            <a:r>
              <a:rPr lang="en-US" sz="1600" dirty="0"/>
              <a:t>Consultation methods may differ: bilateral, multilateral or online</a:t>
            </a:r>
            <a:endParaRPr lang="en-US" dirty="0" smtClean="0"/>
          </a:p>
          <a:p>
            <a:pPr marL="342900" indent="-34290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774386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39</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a:t>Challenge: </a:t>
            </a:r>
            <a:r>
              <a:rPr lang="en-GB" sz="2800" b="1" dirty="0" smtClean="0"/>
              <a:t>Securing broad participation and support</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3.3 </a:t>
            </a:r>
            <a:r>
              <a:rPr lang="en-GB" sz="2000" b="1" dirty="0"/>
              <a:t>What are good practices for INDC stakeholder consultation?	</a:t>
            </a: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39</a:t>
            </a:fld>
            <a:endParaRPr lang="en-GB" b="1" dirty="0">
              <a:solidFill>
                <a:schemeClr val="bg1"/>
              </a:solidFill>
            </a:endParaRPr>
          </a:p>
        </p:txBody>
      </p:sp>
      <p:sp>
        <p:nvSpPr>
          <p:cNvPr id="12" name="Title 1"/>
          <p:cNvSpPr txBox="1">
            <a:spLocks/>
          </p:cNvSpPr>
          <p:nvPr/>
        </p:nvSpPr>
        <p:spPr>
          <a:xfrm>
            <a:off x="321971" y="1077525"/>
            <a:ext cx="746091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
        <p:nvSpPr>
          <p:cNvPr id="9" name="Rectangle 1"/>
          <p:cNvSpPr/>
          <p:nvPr/>
        </p:nvSpPr>
        <p:spPr>
          <a:xfrm>
            <a:off x="4679392" y="1662000"/>
            <a:ext cx="4168394" cy="488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ARMENIA</a:t>
            </a:r>
            <a:endParaRPr lang="en-GB" sz="2400" b="1" dirty="0"/>
          </a:p>
        </p:txBody>
      </p:sp>
      <p:sp>
        <p:nvSpPr>
          <p:cNvPr id="17" name="Rectangle 14"/>
          <p:cNvSpPr/>
          <p:nvPr/>
        </p:nvSpPr>
        <p:spPr>
          <a:xfrm>
            <a:off x="399251" y="1662000"/>
            <a:ext cx="4074903" cy="488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SINGAPORE</a:t>
            </a:r>
            <a:endParaRPr lang="en-GB" sz="2400" b="1" dirty="0"/>
          </a:p>
        </p:txBody>
      </p:sp>
      <p:sp>
        <p:nvSpPr>
          <p:cNvPr id="18" name="Rectangle 24"/>
          <p:cNvSpPr/>
          <p:nvPr/>
        </p:nvSpPr>
        <p:spPr>
          <a:xfrm>
            <a:off x="399244" y="2153993"/>
            <a:ext cx="4074910" cy="7469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WHY?</a:t>
            </a:r>
            <a:endParaRPr lang="de-DE" sz="2000" b="1" dirty="0" smtClean="0">
              <a:solidFill>
                <a:schemeClr val="tx1">
                  <a:lumMod val="65000"/>
                  <a:lumOff val="35000"/>
                </a:schemeClr>
              </a:solidFill>
            </a:endParaRPr>
          </a:p>
          <a:p>
            <a:r>
              <a:rPr lang="de-DE" sz="1600" dirty="0">
                <a:solidFill>
                  <a:schemeClr val="tx1">
                    <a:lumMod val="65000"/>
                    <a:lumOff val="35000"/>
                  </a:schemeClr>
                </a:solidFill>
              </a:rPr>
              <a:t>- </a:t>
            </a:r>
            <a:r>
              <a:rPr lang="de-DE" sz="1600" dirty="0" err="1">
                <a:solidFill>
                  <a:schemeClr val="tx1">
                    <a:lumMod val="65000"/>
                    <a:lumOff val="35000"/>
                  </a:schemeClr>
                </a:solidFill>
              </a:rPr>
              <a:t>Specific</a:t>
            </a:r>
            <a:r>
              <a:rPr lang="de-DE" sz="1600" dirty="0">
                <a:solidFill>
                  <a:schemeClr val="tx1">
                    <a:lumMod val="65000"/>
                    <a:lumOff val="35000"/>
                  </a:schemeClr>
                </a:solidFill>
              </a:rPr>
              <a:t> </a:t>
            </a:r>
            <a:r>
              <a:rPr lang="de-DE" sz="1600" dirty="0" err="1">
                <a:solidFill>
                  <a:schemeClr val="tx1">
                    <a:lumMod val="65000"/>
                    <a:lumOff val="35000"/>
                  </a:schemeClr>
                </a:solidFill>
              </a:rPr>
              <a:t>inputs</a:t>
            </a:r>
            <a:r>
              <a:rPr lang="de-DE" sz="1600" dirty="0">
                <a:solidFill>
                  <a:schemeClr val="tx1">
                    <a:lumMod val="65000"/>
                    <a:lumOff val="35000"/>
                  </a:schemeClr>
                </a:solidFill>
              </a:rPr>
              <a:t> </a:t>
            </a:r>
            <a:r>
              <a:rPr lang="de-DE" sz="1600" dirty="0" err="1">
                <a:solidFill>
                  <a:schemeClr val="tx1">
                    <a:lumMod val="65000"/>
                    <a:lumOff val="35000"/>
                  </a:schemeClr>
                </a:solidFill>
              </a:rPr>
              <a:t>and</a:t>
            </a:r>
            <a:r>
              <a:rPr lang="de-DE" sz="1600" dirty="0">
                <a:solidFill>
                  <a:schemeClr val="tx1">
                    <a:lumMod val="65000"/>
                    <a:lumOff val="35000"/>
                  </a:schemeClr>
                </a:solidFill>
              </a:rPr>
              <a:t> </a:t>
            </a:r>
            <a:r>
              <a:rPr lang="de-DE" sz="1600" dirty="0" err="1">
                <a:solidFill>
                  <a:schemeClr val="tx1">
                    <a:lumMod val="65000"/>
                    <a:lumOff val="35000"/>
                  </a:schemeClr>
                </a:solidFill>
              </a:rPr>
              <a:t>expertise</a:t>
            </a:r>
            <a:endParaRPr lang="en-GB" sz="2000" dirty="0">
              <a:solidFill>
                <a:schemeClr val="tx1">
                  <a:lumMod val="65000"/>
                  <a:lumOff val="35000"/>
                </a:schemeClr>
              </a:solidFill>
            </a:endParaRPr>
          </a:p>
        </p:txBody>
      </p:sp>
      <p:sp>
        <p:nvSpPr>
          <p:cNvPr id="19" name="Rectangle 25"/>
          <p:cNvSpPr/>
          <p:nvPr/>
        </p:nvSpPr>
        <p:spPr>
          <a:xfrm>
            <a:off x="4705150" y="2153992"/>
            <a:ext cx="4142636" cy="746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WHY?</a:t>
            </a:r>
            <a:endParaRPr lang="de-DE" sz="2000" b="1" dirty="0" smtClean="0">
              <a:solidFill>
                <a:schemeClr val="tx1">
                  <a:lumMod val="65000"/>
                  <a:lumOff val="35000"/>
                </a:schemeClr>
              </a:solidFill>
            </a:endParaRPr>
          </a:p>
          <a:p>
            <a:r>
              <a:rPr lang="de-DE" sz="1600" dirty="0">
                <a:solidFill>
                  <a:schemeClr val="tx1">
                    <a:lumMod val="65000"/>
                    <a:lumOff val="35000"/>
                  </a:schemeClr>
                </a:solidFill>
              </a:rPr>
              <a:t>- Public </a:t>
            </a:r>
            <a:r>
              <a:rPr lang="de-DE" sz="1600" dirty="0" err="1">
                <a:solidFill>
                  <a:schemeClr val="tx1">
                    <a:lumMod val="65000"/>
                    <a:lumOff val="35000"/>
                  </a:schemeClr>
                </a:solidFill>
              </a:rPr>
              <a:t>awareness</a:t>
            </a:r>
            <a:r>
              <a:rPr lang="de-DE" sz="1600" dirty="0">
                <a:solidFill>
                  <a:schemeClr val="tx1">
                    <a:lumMod val="65000"/>
                    <a:lumOff val="35000"/>
                  </a:schemeClr>
                </a:solidFill>
              </a:rPr>
              <a:t> </a:t>
            </a:r>
            <a:r>
              <a:rPr lang="de-DE" sz="1600" dirty="0" err="1">
                <a:solidFill>
                  <a:schemeClr val="tx1">
                    <a:lumMod val="65000"/>
                    <a:lumOff val="35000"/>
                  </a:schemeClr>
                </a:solidFill>
              </a:rPr>
              <a:t>and</a:t>
            </a:r>
            <a:r>
              <a:rPr lang="de-DE" sz="1600" dirty="0">
                <a:solidFill>
                  <a:schemeClr val="tx1">
                    <a:lumMod val="65000"/>
                    <a:lumOff val="35000"/>
                  </a:schemeClr>
                </a:solidFill>
              </a:rPr>
              <a:t> </a:t>
            </a:r>
            <a:r>
              <a:rPr lang="de-DE" sz="1600" dirty="0" err="1">
                <a:solidFill>
                  <a:schemeClr val="tx1">
                    <a:lumMod val="65000"/>
                    <a:lumOff val="35000"/>
                  </a:schemeClr>
                </a:solidFill>
              </a:rPr>
              <a:t>buy</a:t>
            </a:r>
            <a:r>
              <a:rPr lang="de-DE" sz="1600" dirty="0">
                <a:solidFill>
                  <a:schemeClr val="tx1">
                    <a:lumMod val="65000"/>
                    <a:lumOff val="35000"/>
                  </a:schemeClr>
                </a:solidFill>
              </a:rPr>
              <a:t>-in</a:t>
            </a:r>
            <a:endParaRPr lang="en-GB" sz="2000" dirty="0">
              <a:solidFill>
                <a:schemeClr val="tx1">
                  <a:lumMod val="65000"/>
                  <a:lumOff val="35000"/>
                </a:schemeClr>
              </a:solidFill>
            </a:endParaRPr>
          </a:p>
        </p:txBody>
      </p:sp>
      <p:sp>
        <p:nvSpPr>
          <p:cNvPr id="20" name="Rectangle 26"/>
          <p:cNvSpPr/>
          <p:nvPr/>
        </p:nvSpPr>
        <p:spPr>
          <a:xfrm>
            <a:off x="4679392" y="3768011"/>
            <a:ext cx="4168394" cy="1922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HOW?</a:t>
            </a:r>
            <a:endParaRPr lang="de-DE" sz="2000" b="1" dirty="0" smtClean="0">
              <a:solidFill>
                <a:schemeClr val="tx1">
                  <a:lumMod val="65000"/>
                  <a:lumOff val="35000"/>
                </a:schemeClr>
              </a:solidFill>
            </a:endParaRPr>
          </a:p>
          <a:p>
            <a:pPr marL="342900" lvl="0" indent="-342900">
              <a:buFontTx/>
              <a:buChar char="-"/>
            </a:pPr>
            <a:r>
              <a:rPr lang="de-DE" sz="1600" dirty="0">
                <a:solidFill>
                  <a:schemeClr val="tx1">
                    <a:lumMod val="65000"/>
                    <a:lumOff val="35000"/>
                  </a:schemeClr>
                </a:solidFill>
              </a:rPr>
              <a:t>Public </a:t>
            </a:r>
            <a:r>
              <a:rPr lang="de-DE" sz="1600" dirty="0" err="1">
                <a:solidFill>
                  <a:schemeClr val="tx1">
                    <a:lumMod val="65000"/>
                    <a:lumOff val="35000"/>
                  </a:schemeClr>
                </a:solidFill>
              </a:rPr>
              <a:t>opinion</a:t>
            </a:r>
            <a:r>
              <a:rPr lang="de-DE" sz="1600" dirty="0">
                <a:solidFill>
                  <a:schemeClr val="tx1">
                    <a:lumMod val="65000"/>
                    <a:lumOff val="35000"/>
                  </a:schemeClr>
                </a:solidFill>
              </a:rPr>
              <a:t> </a:t>
            </a:r>
            <a:r>
              <a:rPr lang="de-DE" sz="1600" dirty="0" err="1">
                <a:solidFill>
                  <a:schemeClr val="tx1">
                    <a:lumMod val="65000"/>
                    <a:lumOff val="35000"/>
                  </a:schemeClr>
                </a:solidFill>
              </a:rPr>
              <a:t>survey</a:t>
            </a:r>
            <a:r>
              <a:rPr lang="de-DE" sz="1600" dirty="0">
                <a:solidFill>
                  <a:schemeClr val="tx1">
                    <a:lumMod val="65000"/>
                    <a:lumOff val="35000"/>
                  </a:schemeClr>
                </a:solidFill>
              </a:rPr>
              <a:t> on INDC </a:t>
            </a:r>
            <a:r>
              <a:rPr lang="de-DE" sz="1600" dirty="0" err="1">
                <a:solidFill>
                  <a:schemeClr val="tx1">
                    <a:lumMod val="65000"/>
                    <a:lumOff val="35000"/>
                  </a:schemeClr>
                </a:solidFill>
              </a:rPr>
              <a:t>themes</a:t>
            </a:r>
            <a:r>
              <a:rPr lang="de-DE" sz="1600" dirty="0">
                <a:solidFill>
                  <a:schemeClr val="tx1">
                    <a:lumMod val="65000"/>
                    <a:lumOff val="35000"/>
                  </a:schemeClr>
                </a:solidFill>
              </a:rPr>
              <a:t> </a:t>
            </a:r>
            <a:r>
              <a:rPr lang="de-DE" sz="1600" dirty="0" err="1">
                <a:solidFill>
                  <a:schemeClr val="tx1">
                    <a:lumMod val="65000"/>
                    <a:lumOff val="35000"/>
                  </a:schemeClr>
                </a:solidFill>
              </a:rPr>
              <a:t>through</a:t>
            </a:r>
            <a:r>
              <a:rPr lang="de-DE" sz="1600" dirty="0">
                <a:solidFill>
                  <a:schemeClr val="tx1">
                    <a:lumMod val="65000"/>
                    <a:lumOff val="35000"/>
                  </a:schemeClr>
                </a:solidFill>
              </a:rPr>
              <a:t> </a:t>
            </a:r>
            <a:r>
              <a:rPr lang="de-DE" sz="1600" dirty="0" err="1">
                <a:solidFill>
                  <a:schemeClr val="tx1">
                    <a:lumMod val="65000"/>
                    <a:lumOff val="35000"/>
                  </a:schemeClr>
                </a:solidFill>
              </a:rPr>
              <a:t>media</a:t>
            </a:r>
            <a:r>
              <a:rPr lang="de-DE" sz="1600" dirty="0">
                <a:solidFill>
                  <a:schemeClr val="tx1">
                    <a:lumMod val="65000"/>
                    <a:lumOff val="35000"/>
                  </a:schemeClr>
                </a:solidFill>
              </a:rPr>
              <a:t> </a:t>
            </a:r>
            <a:r>
              <a:rPr lang="de-DE" sz="1600" dirty="0" err="1">
                <a:solidFill>
                  <a:schemeClr val="tx1">
                    <a:lumMod val="65000"/>
                    <a:lumOff val="35000"/>
                  </a:schemeClr>
                </a:solidFill>
              </a:rPr>
              <a:t>outlet</a:t>
            </a:r>
            <a:endParaRPr lang="de-DE" sz="2000" dirty="0" smtClean="0">
              <a:solidFill>
                <a:schemeClr val="tx1">
                  <a:lumMod val="65000"/>
                  <a:lumOff val="35000"/>
                </a:schemeClr>
              </a:solidFill>
            </a:endParaRPr>
          </a:p>
          <a:p>
            <a:pPr marL="342900" lvl="0" indent="-342900">
              <a:buFontTx/>
              <a:buChar char="-"/>
            </a:pPr>
            <a:r>
              <a:rPr lang="de-DE" sz="1600" dirty="0" err="1">
                <a:solidFill>
                  <a:schemeClr val="tx1">
                    <a:lumMod val="65000"/>
                    <a:lumOff val="35000"/>
                  </a:schemeClr>
                </a:solidFill>
              </a:rPr>
              <a:t>Organised</a:t>
            </a:r>
            <a:r>
              <a:rPr lang="de-DE" sz="1600" dirty="0">
                <a:solidFill>
                  <a:schemeClr val="tx1">
                    <a:lumMod val="65000"/>
                    <a:lumOff val="35000"/>
                  </a:schemeClr>
                </a:solidFill>
              </a:rPr>
              <a:t> 10 </a:t>
            </a:r>
            <a:r>
              <a:rPr lang="de-DE" sz="1600" dirty="0" err="1">
                <a:solidFill>
                  <a:schemeClr val="tx1">
                    <a:lumMod val="65000"/>
                    <a:lumOff val="35000"/>
                  </a:schemeClr>
                </a:solidFill>
              </a:rPr>
              <a:t>thematic</a:t>
            </a:r>
            <a:r>
              <a:rPr lang="de-DE" sz="1600" dirty="0">
                <a:solidFill>
                  <a:schemeClr val="tx1">
                    <a:lumMod val="65000"/>
                    <a:lumOff val="35000"/>
                  </a:schemeClr>
                </a:solidFill>
              </a:rPr>
              <a:t> </a:t>
            </a:r>
            <a:r>
              <a:rPr lang="de-DE" sz="1600" dirty="0" err="1">
                <a:solidFill>
                  <a:schemeClr val="tx1">
                    <a:lumMod val="65000"/>
                    <a:lumOff val="35000"/>
                  </a:schemeClr>
                </a:solidFill>
              </a:rPr>
              <a:t>roundtables</a:t>
            </a:r>
            <a:r>
              <a:rPr lang="de-DE" sz="1600" dirty="0">
                <a:solidFill>
                  <a:schemeClr val="tx1">
                    <a:lumMod val="65000"/>
                    <a:lumOff val="35000"/>
                  </a:schemeClr>
                </a:solidFill>
              </a:rPr>
              <a:t> </a:t>
            </a:r>
            <a:r>
              <a:rPr lang="de-DE" sz="1600" dirty="0" err="1">
                <a:solidFill>
                  <a:schemeClr val="tx1">
                    <a:lumMod val="65000"/>
                    <a:lumOff val="35000"/>
                  </a:schemeClr>
                </a:solidFill>
              </a:rPr>
              <a:t>with</a:t>
            </a:r>
            <a:r>
              <a:rPr lang="de-DE" sz="1600" dirty="0">
                <a:solidFill>
                  <a:schemeClr val="tx1">
                    <a:lumMod val="65000"/>
                    <a:lumOff val="35000"/>
                  </a:schemeClr>
                </a:solidFill>
              </a:rPr>
              <a:t> </a:t>
            </a:r>
            <a:r>
              <a:rPr lang="de-DE" sz="1600" dirty="0" err="1">
                <a:solidFill>
                  <a:schemeClr val="tx1">
                    <a:lumMod val="65000"/>
                    <a:lumOff val="35000"/>
                  </a:schemeClr>
                </a:solidFill>
              </a:rPr>
              <a:t>senior</a:t>
            </a:r>
            <a:r>
              <a:rPr lang="de-DE" sz="1600" dirty="0">
                <a:solidFill>
                  <a:schemeClr val="tx1">
                    <a:lumMod val="65000"/>
                    <a:lumOff val="35000"/>
                  </a:schemeClr>
                </a:solidFill>
              </a:rPr>
              <a:t> </a:t>
            </a:r>
            <a:r>
              <a:rPr lang="de-DE" sz="1600" dirty="0" err="1">
                <a:solidFill>
                  <a:schemeClr val="tx1">
                    <a:lumMod val="65000"/>
                    <a:lumOff val="35000"/>
                  </a:schemeClr>
                </a:solidFill>
              </a:rPr>
              <a:t>government</a:t>
            </a:r>
            <a:r>
              <a:rPr lang="de-DE" sz="1600" dirty="0">
                <a:solidFill>
                  <a:schemeClr val="tx1">
                    <a:lumMod val="65000"/>
                    <a:lumOff val="35000"/>
                  </a:schemeClr>
                </a:solidFill>
              </a:rPr>
              <a:t> </a:t>
            </a:r>
            <a:r>
              <a:rPr lang="de-DE" sz="1600" dirty="0" err="1">
                <a:solidFill>
                  <a:schemeClr val="tx1">
                    <a:lumMod val="65000"/>
                    <a:lumOff val="35000"/>
                  </a:schemeClr>
                </a:solidFill>
              </a:rPr>
              <a:t>officials</a:t>
            </a:r>
            <a:r>
              <a:rPr lang="en-GB" sz="1600" dirty="0">
                <a:solidFill>
                  <a:schemeClr val="tx1">
                    <a:lumMod val="65000"/>
                    <a:lumOff val="35000"/>
                  </a:schemeClr>
                </a:solidFill>
              </a:rPr>
              <a:t> </a:t>
            </a:r>
            <a:endParaRPr lang="en-GB" sz="2000" dirty="0" smtClean="0">
              <a:solidFill>
                <a:schemeClr val="tx1">
                  <a:lumMod val="65000"/>
                  <a:lumOff val="35000"/>
                </a:schemeClr>
              </a:solidFill>
            </a:endParaRPr>
          </a:p>
          <a:p>
            <a:pPr marL="342900" lvl="0" indent="-342900">
              <a:buFontTx/>
              <a:buChar char="-"/>
            </a:pPr>
            <a:r>
              <a:rPr lang="de-DE" sz="1600" dirty="0" err="1">
                <a:solidFill>
                  <a:schemeClr val="tx1">
                    <a:lumMod val="65000"/>
                    <a:lumOff val="35000"/>
                  </a:schemeClr>
                </a:solidFill>
              </a:rPr>
              <a:t>Discussions</a:t>
            </a:r>
            <a:r>
              <a:rPr lang="de-DE" sz="1600" dirty="0">
                <a:solidFill>
                  <a:schemeClr val="tx1">
                    <a:lumMod val="65000"/>
                    <a:lumOff val="35000"/>
                  </a:schemeClr>
                </a:solidFill>
              </a:rPr>
              <a:t> </a:t>
            </a:r>
            <a:r>
              <a:rPr lang="de-DE" sz="1600" dirty="0" err="1">
                <a:solidFill>
                  <a:schemeClr val="tx1">
                    <a:lumMod val="65000"/>
                    <a:lumOff val="35000"/>
                  </a:schemeClr>
                </a:solidFill>
              </a:rPr>
              <a:t>were</a:t>
            </a:r>
            <a:r>
              <a:rPr lang="de-DE" sz="1600" dirty="0">
                <a:solidFill>
                  <a:schemeClr val="tx1">
                    <a:lumMod val="65000"/>
                    <a:lumOff val="35000"/>
                  </a:schemeClr>
                </a:solidFill>
              </a:rPr>
              <a:t> </a:t>
            </a:r>
            <a:r>
              <a:rPr lang="de-DE" sz="1600" dirty="0" err="1" smtClean="0">
                <a:solidFill>
                  <a:schemeClr val="tx1">
                    <a:lumMod val="65000"/>
                    <a:lumOff val="35000"/>
                  </a:schemeClr>
                </a:solidFill>
              </a:rPr>
              <a:t>broadcasted</a:t>
            </a:r>
            <a:r>
              <a:rPr lang="de-DE" sz="1600" dirty="0" smtClean="0">
                <a:solidFill>
                  <a:schemeClr val="tx1">
                    <a:lumMod val="65000"/>
                    <a:lumOff val="35000"/>
                  </a:schemeClr>
                </a:solidFill>
              </a:rPr>
              <a:t> </a:t>
            </a:r>
            <a:r>
              <a:rPr lang="de-DE" sz="1600" dirty="0" err="1">
                <a:solidFill>
                  <a:schemeClr val="tx1">
                    <a:lumMod val="65000"/>
                    <a:lumOff val="35000"/>
                  </a:schemeClr>
                </a:solidFill>
              </a:rPr>
              <a:t>to</a:t>
            </a:r>
            <a:r>
              <a:rPr lang="de-DE" sz="1600" dirty="0">
                <a:solidFill>
                  <a:schemeClr val="tx1">
                    <a:lumMod val="65000"/>
                    <a:lumOff val="35000"/>
                  </a:schemeClr>
                </a:solidFill>
              </a:rPr>
              <a:t> </a:t>
            </a:r>
            <a:r>
              <a:rPr lang="de-DE" sz="1600" dirty="0" err="1">
                <a:solidFill>
                  <a:schemeClr val="tx1">
                    <a:lumMod val="65000"/>
                    <a:lumOff val="35000"/>
                  </a:schemeClr>
                </a:solidFill>
              </a:rPr>
              <a:t>general</a:t>
            </a:r>
            <a:r>
              <a:rPr lang="de-DE" sz="1600" dirty="0">
                <a:solidFill>
                  <a:schemeClr val="tx1">
                    <a:lumMod val="65000"/>
                    <a:lumOff val="35000"/>
                  </a:schemeClr>
                </a:solidFill>
              </a:rPr>
              <a:t> </a:t>
            </a:r>
            <a:r>
              <a:rPr lang="de-DE" sz="1600" dirty="0" err="1">
                <a:solidFill>
                  <a:schemeClr val="tx1">
                    <a:lumMod val="65000"/>
                    <a:lumOff val="35000"/>
                  </a:schemeClr>
                </a:solidFill>
              </a:rPr>
              <a:t>public</a:t>
            </a:r>
            <a:endParaRPr lang="en-GB" sz="2000" dirty="0">
              <a:solidFill>
                <a:schemeClr val="tx1">
                  <a:lumMod val="65000"/>
                  <a:lumOff val="35000"/>
                </a:schemeClr>
              </a:solidFill>
            </a:endParaRPr>
          </a:p>
        </p:txBody>
      </p:sp>
      <p:sp>
        <p:nvSpPr>
          <p:cNvPr id="21" name="Rectangle 27"/>
          <p:cNvSpPr/>
          <p:nvPr/>
        </p:nvSpPr>
        <p:spPr>
          <a:xfrm>
            <a:off x="4679392" y="2962139"/>
            <a:ext cx="4168394" cy="7469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WHO?</a:t>
            </a:r>
            <a:endParaRPr lang="de-DE" sz="2000" b="1" dirty="0" smtClean="0">
              <a:solidFill>
                <a:schemeClr val="tx1">
                  <a:lumMod val="65000"/>
                  <a:lumOff val="35000"/>
                </a:schemeClr>
              </a:solidFill>
            </a:endParaRPr>
          </a:p>
          <a:p>
            <a:r>
              <a:rPr lang="de-DE" sz="1600" dirty="0">
                <a:solidFill>
                  <a:schemeClr val="tx1">
                    <a:lumMod val="65000"/>
                    <a:lumOff val="35000"/>
                  </a:schemeClr>
                </a:solidFill>
              </a:rPr>
              <a:t>- Focus on </a:t>
            </a:r>
            <a:r>
              <a:rPr lang="de-DE" sz="1600" dirty="0" err="1">
                <a:solidFill>
                  <a:schemeClr val="tx1">
                    <a:lumMod val="65000"/>
                    <a:lumOff val="35000"/>
                  </a:schemeClr>
                </a:solidFill>
              </a:rPr>
              <a:t>general</a:t>
            </a:r>
            <a:r>
              <a:rPr lang="de-DE" sz="1600" dirty="0">
                <a:solidFill>
                  <a:schemeClr val="tx1">
                    <a:lumMod val="65000"/>
                    <a:lumOff val="35000"/>
                  </a:schemeClr>
                </a:solidFill>
              </a:rPr>
              <a:t> </a:t>
            </a:r>
            <a:r>
              <a:rPr lang="de-DE" sz="1600" dirty="0" err="1">
                <a:solidFill>
                  <a:schemeClr val="tx1">
                    <a:lumMod val="65000"/>
                    <a:lumOff val="35000"/>
                  </a:schemeClr>
                </a:solidFill>
              </a:rPr>
              <a:t>public</a:t>
            </a:r>
            <a:endParaRPr lang="en-GB" sz="2000" dirty="0">
              <a:solidFill>
                <a:schemeClr val="tx1">
                  <a:lumMod val="65000"/>
                  <a:lumOff val="35000"/>
                </a:schemeClr>
              </a:solidFill>
            </a:endParaRPr>
          </a:p>
        </p:txBody>
      </p:sp>
      <p:sp>
        <p:nvSpPr>
          <p:cNvPr id="22" name="Rectangle 28"/>
          <p:cNvSpPr/>
          <p:nvPr/>
        </p:nvSpPr>
        <p:spPr>
          <a:xfrm>
            <a:off x="399244" y="2961002"/>
            <a:ext cx="4074910" cy="7469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WHO?</a:t>
            </a:r>
            <a:endParaRPr lang="de-DE" sz="2000" b="1" dirty="0" smtClean="0">
              <a:solidFill>
                <a:schemeClr val="tx1">
                  <a:lumMod val="65000"/>
                  <a:lumOff val="35000"/>
                </a:schemeClr>
              </a:solidFill>
            </a:endParaRPr>
          </a:p>
          <a:p>
            <a:r>
              <a:rPr lang="de-DE" sz="1600" dirty="0">
                <a:solidFill>
                  <a:schemeClr val="tx1">
                    <a:lumMod val="65000"/>
                    <a:lumOff val="35000"/>
                  </a:schemeClr>
                </a:solidFill>
              </a:rPr>
              <a:t>- Focus on private </a:t>
            </a:r>
            <a:r>
              <a:rPr lang="de-DE" sz="1600" dirty="0" err="1">
                <a:solidFill>
                  <a:schemeClr val="tx1">
                    <a:lumMod val="65000"/>
                    <a:lumOff val="35000"/>
                  </a:schemeClr>
                </a:solidFill>
              </a:rPr>
              <a:t>sector</a:t>
            </a:r>
            <a:endParaRPr lang="en-GB" sz="2000" dirty="0">
              <a:solidFill>
                <a:schemeClr val="tx1">
                  <a:lumMod val="65000"/>
                  <a:lumOff val="35000"/>
                </a:schemeClr>
              </a:solidFill>
            </a:endParaRPr>
          </a:p>
        </p:txBody>
      </p:sp>
      <p:sp>
        <p:nvSpPr>
          <p:cNvPr id="23" name="Rectangle 30"/>
          <p:cNvSpPr/>
          <p:nvPr/>
        </p:nvSpPr>
        <p:spPr>
          <a:xfrm>
            <a:off x="399244" y="3768011"/>
            <a:ext cx="4074910" cy="19229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b="1" dirty="0">
                <a:solidFill>
                  <a:schemeClr val="tx1">
                    <a:lumMod val="65000"/>
                    <a:lumOff val="35000"/>
                  </a:schemeClr>
                </a:solidFill>
              </a:rPr>
              <a:t>HOW?</a:t>
            </a:r>
            <a:endParaRPr lang="de-DE" sz="2000" b="1" dirty="0" smtClean="0">
              <a:solidFill>
                <a:schemeClr val="tx1">
                  <a:lumMod val="65000"/>
                  <a:lumOff val="35000"/>
                </a:schemeClr>
              </a:solidFill>
            </a:endParaRPr>
          </a:p>
          <a:p>
            <a:pPr marL="342900" indent="-342900">
              <a:buFontTx/>
              <a:buChar char="-"/>
            </a:pPr>
            <a:r>
              <a:rPr lang="de-DE" sz="1600" dirty="0" err="1">
                <a:solidFill>
                  <a:schemeClr val="tx1">
                    <a:lumMod val="65000"/>
                    <a:lumOff val="35000"/>
                  </a:schemeClr>
                </a:solidFill>
              </a:rPr>
              <a:t>Use</a:t>
            </a:r>
            <a:r>
              <a:rPr lang="de-DE" sz="1600" dirty="0">
                <a:solidFill>
                  <a:schemeClr val="tx1">
                    <a:lumMod val="65000"/>
                    <a:lumOff val="35000"/>
                  </a:schemeClr>
                </a:solidFill>
              </a:rPr>
              <a:t> </a:t>
            </a:r>
            <a:r>
              <a:rPr lang="de-DE" sz="1600" dirty="0" err="1">
                <a:solidFill>
                  <a:schemeClr val="tx1">
                    <a:lumMod val="65000"/>
                    <a:lumOff val="35000"/>
                  </a:schemeClr>
                </a:solidFill>
              </a:rPr>
              <a:t>of</a:t>
            </a:r>
            <a:r>
              <a:rPr lang="de-DE" sz="1600" dirty="0">
                <a:solidFill>
                  <a:schemeClr val="tx1">
                    <a:lumMod val="65000"/>
                    <a:lumOff val="35000"/>
                  </a:schemeClr>
                </a:solidFill>
              </a:rPr>
              <a:t> an online </a:t>
            </a:r>
            <a:r>
              <a:rPr lang="de-DE" sz="1600" dirty="0" err="1">
                <a:solidFill>
                  <a:schemeClr val="tx1">
                    <a:lumMod val="65000"/>
                    <a:lumOff val="35000"/>
                  </a:schemeClr>
                </a:solidFill>
              </a:rPr>
              <a:t>platform</a:t>
            </a:r>
            <a:r>
              <a:rPr lang="de-DE" sz="1600" dirty="0">
                <a:solidFill>
                  <a:schemeClr val="tx1">
                    <a:lumMod val="65000"/>
                    <a:lumOff val="35000"/>
                  </a:schemeClr>
                </a:solidFill>
              </a:rPr>
              <a:t> open </a:t>
            </a:r>
            <a:r>
              <a:rPr lang="de-DE" sz="1600" dirty="0" err="1">
                <a:solidFill>
                  <a:schemeClr val="tx1">
                    <a:lumMod val="65000"/>
                    <a:lumOff val="35000"/>
                  </a:schemeClr>
                </a:solidFill>
              </a:rPr>
              <a:t>for</a:t>
            </a:r>
            <a:r>
              <a:rPr lang="de-DE" sz="1600" dirty="0">
                <a:solidFill>
                  <a:schemeClr val="tx1">
                    <a:lumMod val="65000"/>
                    <a:lumOff val="35000"/>
                  </a:schemeClr>
                </a:solidFill>
              </a:rPr>
              <a:t> </a:t>
            </a:r>
            <a:r>
              <a:rPr lang="de-DE" sz="1600" dirty="0" err="1">
                <a:solidFill>
                  <a:schemeClr val="tx1">
                    <a:lumMod val="65000"/>
                    <a:lumOff val="35000"/>
                  </a:schemeClr>
                </a:solidFill>
              </a:rPr>
              <a:t>comment</a:t>
            </a:r>
            <a:r>
              <a:rPr lang="de-DE" sz="1600" dirty="0">
                <a:solidFill>
                  <a:schemeClr val="tx1">
                    <a:lumMod val="65000"/>
                    <a:lumOff val="35000"/>
                  </a:schemeClr>
                </a:solidFill>
              </a:rPr>
              <a:t> </a:t>
            </a:r>
            <a:r>
              <a:rPr lang="de-DE" sz="1600" dirty="0" err="1">
                <a:solidFill>
                  <a:schemeClr val="tx1">
                    <a:lumMod val="65000"/>
                    <a:lumOff val="35000"/>
                  </a:schemeClr>
                </a:solidFill>
              </a:rPr>
              <a:t>for</a:t>
            </a:r>
            <a:r>
              <a:rPr lang="de-DE" sz="1600" dirty="0">
                <a:solidFill>
                  <a:schemeClr val="tx1">
                    <a:lumMod val="65000"/>
                    <a:lumOff val="35000"/>
                  </a:schemeClr>
                </a:solidFill>
              </a:rPr>
              <a:t> 10 </a:t>
            </a:r>
            <a:r>
              <a:rPr lang="de-DE" sz="1600" dirty="0" err="1">
                <a:solidFill>
                  <a:schemeClr val="tx1">
                    <a:lumMod val="65000"/>
                    <a:lumOff val="35000"/>
                  </a:schemeClr>
                </a:solidFill>
              </a:rPr>
              <a:t>weeks</a:t>
            </a:r>
            <a:endParaRPr lang="de-DE" sz="2000" dirty="0" smtClean="0">
              <a:solidFill>
                <a:schemeClr val="tx1">
                  <a:lumMod val="65000"/>
                  <a:lumOff val="35000"/>
                </a:schemeClr>
              </a:solidFill>
            </a:endParaRPr>
          </a:p>
          <a:p>
            <a:pPr marL="342900" indent="-342900">
              <a:buFontTx/>
              <a:buChar char="-"/>
            </a:pPr>
            <a:r>
              <a:rPr lang="de-DE" sz="1600" dirty="0" err="1">
                <a:solidFill>
                  <a:schemeClr val="tx1">
                    <a:lumMod val="65000"/>
                    <a:lumOff val="35000"/>
                  </a:schemeClr>
                </a:solidFill>
              </a:rPr>
              <a:t>Dialogue</a:t>
            </a:r>
            <a:r>
              <a:rPr lang="de-DE" sz="1600" dirty="0">
                <a:solidFill>
                  <a:schemeClr val="tx1">
                    <a:lumMod val="65000"/>
                    <a:lumOff val="35000"/>
                  </a:schemeClr>
                </a:solidFill>
              </a:rPr>
              <a:t> </a:t>
            </a:r>
            <a:r>
              <a:rPr lang="de-DE" sz="1600" dirty="0" err="1">
                <a:solidFill>
                  <a:schemeClr val="tx1">
                    <a:lumMod val="65000"/>
                    <a:lumOff val="35000"/>
                  </a:schemeClr>
                </a:solidFill>
              </a:rPr>
              <a:t>sessions</a:t>
            </a:r>
            <a:r>
              <a:rPr lang="de-DE" sz="1600" dirty="0">
                <a:solidFill>
                  <a:schemeClr val="tx1">
                    <a:lumMod val="65000"/>
                    <a:lumOff val="35000"/>
                  </a:schemeClr>
                </a:solidFill>
              </a:rPr>
              <a:t> </a:t>
            </a:r>
            <a:r>
              <a:rPr lang="de-DE" sz="1600" dirty="0" err="1">
                <a:solidFill>
                  <a:schemeClr val="tx1">
                    <a:lumMod val="65000"/>
                    <a:lumOff val="35000"/>
                  </a:schemeClr>
                </a:solidFill>
              </a:rPr>
              <a:t>co-organised</a:t>
            </a:r>
            <a:r>
              <a:rPr lang="de-DE" sz="1600" dirty="0">
                <a:solidFill>
                  <a:schemeClr val="tx1">
                    <a:lumMod val="65000"/>
                    <a:lumOff val="35000"/>
                  </a:schemeClr>
                </a:solidFill>
              </a:rPr>
              <a:t> </a:t>
            </a:r>
            <a:r>
              <a:rPr lang="de-DE" sz="1600" dirty="0" err="1">
                <a:solidFill>
                  <a:schemeClr val="tx1">
                    <a:lumMod val="65000"/>
                    <a:lumOff val="35000"/>
                  </a:schemeClr>
                </a:solidFill>
              </a:rPr>
              <a:t>with</a:t>
            </a:r>
            <a:r>
              <a:rPr lang="de-DE" sz="1600" dirty="0">
                <a:solidFill>
                  <a:schemeClr val="tx1">
                    <a:lumMod val="65000"/>
                    <a:lumOff val="35000"/>
                  </a:schemeClr>
                </a:solidFill>
              </a:rPr>
              <a:t> </a:t>
            </a:r>
            <a:r>
              <a:rPr lang="de-DE" sz="1600" dirty="0" err="1">
                <a:solidFill>
                  <a:schemeClr val="tx1">
                    <a:lumMod val="65000"/>
                    <a:lumOff val="35000"/>
                  </a:schemeClr>
                </a:solidFill>
              </a:rPr>
              <a:t>key</a:t>
            </a:r>
            <a:r>
              <a:rPr lang="de-DE" sz="1600" dirty="0">
                <a:solidFill>
                  <a:schemeClr val="tx1">
                    <a:lumMod val="65000"/>
                    <a:lumOff val="35000"/>
                  </a:schemeClr>
                </a:solidFill>
              </a:rPr>
              <a:t> </a:t>
            </a:r>
            <a:r>
              <a:rPr lang="de-DE" sz="1600" dirty="0" err="1">
                <a:solidFill>
                  <a:schemeClr val="tx1">
                    <a:lumMod val="65000"/>
                    <a:lumOff val="35000"/>
                  </a:schemeClr>
                </a:solidFill>
              </a:rPr>
              <a:t>stakeholder</a:t>
            </a:r>
            <a:r>
              <a:rPr lang="de-DE" sz="1600" dirty="0">
                <a:solidFill>
                  <a:schemeClr val="tx1">
                    <a:lumMod val="65000"/>
                    <a:lumOff val="35000"/>
                  </a:schemeClr>
                </a:solidFill>
              </a:rPr>
              <a:t> </a:t>
            </a:r>
            <a:r>
              <a:rPr lang="de-DE" sz="1600" dirty="0" err="1">
                <a:solidFill>
                  <a:schemeClr val="tx1">
                    <a:lumMod val="65000"/>
                    <a:lumOff val="35000"/>
                  </a:schemeClr>
                </a:solidFill>
              </a:rPr>
              <a:t>groups</a:t>
            </a:r>
            <a:r>
              <a:rPr lang="de-DE" sz="1600" dirty="0">
                <a:solidFill>
                  <a:schemeClr val="tx1">
                    <a:lumMod val="65000"/>
                    <a:lumOff val="35000"/>
                  </a:schemeClr>
                </a:solidFill>
              </a:rPr>
              <a:t>, </a:t>
            </a:r>
            <a:r>
              <a:rPr lang="de-DE" sz="1600" dirty="0" err="1">
                <a:solidFill>
                  <a:schemeClr val="tx1">
                    <a:lumMod val="65000"/>
                    <a:lumOff val="35000"/>
                  </a:schemeClr>
                </a:solidFill>
              </a:rPr>
              <a:t>mainly</a:t>
            </a:r>
            <a:r>
              <a:rPr lang="de-DE" sz="1600" dirty="0">
                <a:solidFill>
                  <a:schemeClr val="tx1">
                    <a:lumMod val="65000"/>
                    <a:lumOff val="35000"/>
                  </a:schemeClr>
                </a:solidFill>
              </a:rPr>
              <a:t> </a:t>
            </a:r>
            <a:r>
              <a:rPr lang="de-DE" sz="1600" dirty="0" err="1">
                <a:solidFill>
                  <a:schemeClr val="tx1">
                    <a:lumMod val="65000"/>
                    <a:lumOff val="35000"/>
                  </a:schemeClr>
                </a:solidFill>
              </a:rPr>
              <a:t>business</a:t>
            </a:r>
            <a:r>
              <a:rPr lang="de-DE" sz="1600" dirty="0">
                <a:solidFill>
                  <a:schemeClr val="tx1">
                    <a:lumMod val="65000"/>
                    <a:lumOff val="35000"/>
                  </a:schemeClr>
                </a:solidFill>
              </a:rPr>
              <a:t> </a:t>
            </a:r>
            <a:r>
              <a:rPr lang="de-DE" sz="1600" dirty="0" err="1">
                <a:solidFill>
                  <a:schemeClr val="tx1">
                    <a:lumMod val="65000"/>
                    <a:lumOff val="35000"/>
                  </a:schemeClr>
                </a:solidFill>
              </a:rPr>
              <a:t>associations</a:t>
            </a:r>
            <a:endParaRPr lang="en-GB" sz="2000" dirty="0">
              <a:solidFill>
                <a:schemeClr val="tx1">
                  <a:lumMod val="65000"/>
                  <a:lumOff val="35000"/>
                </a:schemeClr>
              </a:solidFill>
            </a:endParaRPr>
          </a:p>
        </p:txBody>
      </p:sp>
      <p:sp>
        <p:nvSpPr>
          <p:cNvPr id="24" name="TextBox 31"/>
          <p:cNvSpPr txBox="1"/>
          <p:nvPr/>
        </p:nvSpPr>
        <p:spPr>
          <a:xfrm>
            <a:off x="171784" y="1209796"/>
            <a:ext cx="8731563" cy="400110"/>
          </a:xfrm>
          <a:prstGeom prst="rect">
            <a:avLst/>
          </a:prstGeom>
          <a:noFill/>
        </p:spPr>
        <p:txBody>
          <a:bodyPr wrap="square" rtlCol="0">
            <a:spAutoFit/>
          </a:bodyPr>
          <a:lstStyle/>
          <a:p>
            <a:pPr>
              <a:spcBef>
                <a:spcPts val="1200"/>
              </a:spcBef>
            </a:pPr>
            <a:r>
              <a:rPr lang="en-US" sz="2000" dirty="0" smtClean="0"/>
              <a:t>Two country examples on how to engage stakeholders successfully.</a:t>
            </a:r>
          </a:p>
        </p:txBody>
      </p:sp>
    </p:spTree>
    <p:extLst>
      <p:ext uri="{BB962C8B-B14F-4D97-AF65-F5344CB8AC3E}">
        <p14:creationId xmlns:p14="http://schemas.microsoft.com/office/powerpoint/2010/main" val="2101860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4</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Contents</a:t>
            </a:r>
            <a:endParaRPr lang="en-GB" sz="2000" dirty="0">
              <a:solidFill>
                <a:schemeClr val="bg1"/>
              </a:solidFill>
            </a:endParaRPr>
          </a:p>
        </p:txBody>
      </p:sp>
      <p:sp>
        <p:nvSpPr>
          <p:cNvPr id="33" name="TextBox 32"/>
          <p:cNvSpPr txBox="1"/>
          <p:nvPr/>
        </p:nvSpPr>
        <p:spPr>
          <a:xfrm>
            <a:off x="171785" y="1072566"/>
            <a:ext cx="8705515" cy="4462760"/>
          </a:xfrm>
          <a:prstGeom prst="rect">
            <a:avLst/>
          </a:prstGeom>
          <a:noFill/>
        </p:spPr>
        <p:txBody>
          <a:bodyPr wrap="square" rtlCol="0">
            <a:spAutoFit/>
          </a:bodyPr>
          <a:lstStyle/>
          <a:p>
            <a:pPr>
              <a:spcBef>
                <a:spcPts val="1200"/>
              </a:spcBef>
            </a:pPr>
            <a:r>
              <a:rPr lang="en-GB" dirty="0" smtClean="0"/>
              <a:t>Introduction								5</a:t>
            </a:r>
          </a:p>
          <a:p>
            <a:pPr>
              <a:spcBef>
                <a:spcPts val="1200"/>
              </a:spcBef>
            </a:pPr>
            <a:r>
              <a:rPr lang="en-US" dirty="0" smtClean="0"/>
              <a:t>Challenge: What to include in INDCs						9</a:t>
            </a:r>
          </a:p>
          <a:p>
            <a:r>
              <a:rPr lang="en-US" sz="1400" dirty="0" smtClean="0"/>
              <a:t>	1.1 </a:t>
            </a:r>
            <a:r>
              <a:rPr lang="en-GB" sz="1400" dirty="0"/>
              <a:t>What types of mitigation commitments are countries using in their INDCs</a:t>
            </a:r>
            <a:r>
              <a:rPr lang="en-GB" sz="1400" dirty="0" smtClean="0"/>
              <a:t>?		11</a:t>
            </a:r>
            <a:endParaRPr lang="en-GB" sz="1400" dirty="0"/>
          </a:p>
          <a:p>
            <a:r>
              <a:rPr lang="en-GB" sz="1400" dirty="0" smtClean="0"/>
              <a:t>	1.2 What </a:t>
            </a:r>
            <a:r>
              <a:rPr lang="en-GB" sz="1400" dirty="0"/>
              <a:t>is the typical format of mitigation commitments in INDC documents</a:t>
            </a:r>
            <a:r>
              <a:rPr lang="en-GB" sz="1400" dirty="0" smtClean="0"/>
              <a:t>?		14</a:t>
            </a:r>
            <a:endParaRPr lang="en-GB" sz="1400" dirty="0"/>
          </a:p>
          <a:p>
            <a:r>
              <a:rPr lang="en-GB" sz="1400" dirty="0" smtClean="0"/>
              <a:t>	1.3 How </a:t>
            </a:r>
            <a:r>
              <a:rPr lang="en-GB" sz="1400" dirty="0"/>
              <a:t>are different countries including adaptation in their INDCs?</a:t>
            </a:r>
            <a:r>
              <a:rPr lang="en-GB" sz="1400" dirty="0" smtClean="0"/>
              <a:t>			16</a:t>
            </a:r>
            <a:endParaRPr lang="en-US" sz="1400" dirty="0" smtClean="0"/>
          </a:p>
          <a:p>
            <a:pPr>
              <a:spcBef>
                <a:spcPts val="1200"/>
              </a:spcBef>
            </a:pPr>
            <a:r>
              <a:rPr lang="en-US" dirty="0" smtClean="0"/>
              <a:t>Challenge: Mitigating limited capacity						20</a:t>
            </a:r>
          </a:p>
          <a:p>
            <a:r>
              <a:rPr lang="en-GB" sz="1400" dirty="0" smtClean="0"/>
              <a:t>	2.1 How </a:t>
            </a:r>
            <a:r>
              <a:rPr lang="en-GB" sz="1400" dirty="0"/>
              <a:t>are countries determining their sectoral scope</a:t>
            </a:r>
            <a:r>
              <a:rPr lang="en-GB" sz="1400" dirty="0" smtClean="0"/>
              <a:t>?				21</a:t>
            </a:r>
            <a:endParaRPr lang="en-GB" sz="1400" dirty="0"/>
          </a:p>
          <a:p>
            <a:r>
              <a:rPr lang="en-GB" sz="1400" dirty="0" smtClean="0"/>
              <a:t>	2.2 How </a:t>
            </a:r>
            <a:r>
              <a:rPr lang="en-GB" sz="1400" dirty="0"/>
              <a:t>are countries building upon their existing knowledge and processes</a:t>
            </a:r>
            <a:r>
              <a:rPr lang="en-GB" sz="1400" dirty="0" smtClean="0"/>
              <a:t>?		23</a:t>
            </a:r>
            <a:endParaRPr lang="en-GB" sz="1400" dirty="0"/>
          </a:p>
          <a:p>
            <a:r>
              <a:rPr lang="en-GB" sz="1400" dirty="0" smtClean="0"/>
              <a:t>	2.3 How </a:t>
            </a:r>
            <a:r>
              <a:rPr lang="en-GB" sz="1400" dirty="0"/>
              <a:t>can an assessment of co-benefits inform the design of an INDC</a:t>
            </a:r>
            <a:r>
              <a:rPr lang="en-GB" sz="1400" dirty="0" smtClean="0"/>
              <a:t>?			27</a:t>
            </a:r>
          </a:p>
          <a:p>
            <a:r>
              <a:rPr lang="en-GB" sz="1400" dirty="0"/>
              <a:t>	</a:t>
            </a:r>
            <a:r>
              <a:rPr lang="en-GB" sz="1400" dirty="0" smtClean="0"/>
              <a:t>2.4 </a:t>
            </a:r>
            <a:r>
              <a:rPr lang="en-GB" sz="1400" dirty="0"/>
              <a:t>How can the split between unconditional and conditional contributions be determined</a:t>
            </a:r>
            <a:r>
              <a:rPr lang="en-GB" sz="1400" dirty="0" smtClean="0"/>
              <a:t>?	29</a:t>
            </a:r>
          </a:p>
          <a:p>
            <a:r>
              <a:rPr lang="en-GB" sz="1400" dirty="0"/>
              <a:t>	2.5 What are the best practices for the assessment of equity and ambition?			</a:t>
            </a:r>
            <a:r>
              <a:rPr lang="en-GB" sz="1400" dirty="0" smtClean="0"/>
              <a:t>31</a:t>
            </a:r>
            <a:endParaRPr lang="en-US" sz="1400" dirty="0" smtClean="0"/>
          </a:p>
          <a:p>
            <a:pPr>
              <a:spcBef>
                <a:spcPts val="1200"/>
              </a:spcBef>
            </a:pPr>
            <a:r>
              <a:rPr lang="en-US" dirty="0" smtClean="0"/>
              <a:t>Challenge: Securing broad participation and support				34</a:t>
            </a:r>
          </a:p>
          <a:p>
            <a:r>
              <a:rPr lang="en-US" sz="1400" dirty="0" smtClean="0"/>
              <a:t>	3.1 How have countries obtained and benefited from high-level support			35</a:t>
            </a:r>
          </a:p>
          <a:p>
            <a:r>
              <a:rPr lang="en-US" sz="1400" dirty="0" smtClean="0"/>
              <a:t>	3.2 </a:t>
            </a:r>
            <a:r>
              <a:rPr lang="en-GB" sz="1400" dirty="0"/>
              <a:t>How have countries ensured cross-ministerial coordination</a:t>
            </a:r>
            <a:r>
              <a:rPr lang="en-GB" sz="1400" dirty="0" smtClean="0"/>
              <a:t>?</a:t>
            </a:r>
            <a:r>
              <a:rPr lang="en-US" sz="1400" dirty="0" smtClean="0"/>
              <a:t>			36</a:t>
            </a:r>
          </a:p>
          <a:p>
            <a:r>
              <a:rPr lang="en-US" sz="1400" dirty="0" smtClean="0"/>
              <a:t>	3.3 </a:t>
            </a:r>
            <a:r>
              <a:rPr lang="en-US" sz="1400" dirty="0"/>
              <a:t>What are good practices for INDC stakeholder consultation? </a:t>
            </a:r>
            <a:r>
              <a:rPr lang="en-US" sz="1400" dirty="0" smtClean="0"/>
              <a:t>			37</a:t>
            </a:r>
          </a:p>
          <a:p>
            <a:pPr>
              <a:spcBef>
                <a:spcPts val="1200"/>
              </a:spcBef>
            </a:pPr>
            <a:r>
              <a:rPr lang="en-US" dirty="0" smtClean="0"/>
              <a:t>Opportunities 								39</a:t>
            </a:r>
          </a:p>
        </p:txBody>
      </p:sp>
    </p:spTree>
    <p:extLst>
      <p:ext uri="{BB962C8B-B14F-4D97-AF65-F5344CB8AC3E}">
        <p14:creationId xmlns:p14="http://schemas.microsoft.com/office/powerpoint/2010/main" val="3932702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40</a:t>
            </a:fld>
            <a:endParaRPr lang="en-GB" b="1" dirty="0">
              <a:solidFill>
                <a:schemeClr val="bg1"/>
              </a:solidFill>
            </a:endParaRPr>
          </a:p>
        </p:txBody>
      </p:sp>
      <p:sp>
        <p:nvSpPr>
          <p:cNvPr id="28" name="Rectangle 27"/>
          <p:cNvSpPr/>
          <p:nvPr/>
        </p:nvSpPr>
        <p:spPr>
          <a:xfrm>
            <a:off x="0" y="0"/>
            <a:ext cx="9144000" cy="6014433"/>
          </a:xfrm>
          <a:prstGeom prst="rect">
            <a:avLst/>
          </a:prstGeom>
          <a:solidFill>
            <a:srgbClr val="E75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4. Opportunities</a:t>
            </a:r>
          </a:p>
          <a:p>
            <a:pPr algn="ctr"/>
            <a:endParaRPr lang="en-GB" sz="4400" b="1" dirty="0" smtClean="0"/>
          </a:p>
          <a:p>
            <a:pPr algn="ctr"/>
            <a:endParaRPr lang="en-GB" sz="1200" b="1" dirty="0" smtClean="0"/>
          </a:p>
          <a:p>
            <a:pPr algn="ctr"/>
            <a:endParaRPr lang="en-GB" sz="4400" b="1" dirty="0" smtClean="0"/>
          </a:p>
          <a:p>
            <a:pPr algn="ctr"/>
            <a:endParaRPr lang="en-GB" sz="4400" b="1" dirty="0"/>
          </a:p>
          <a:p>
            <a:pPr algn="ctr"/>
            <a:endParaRPr lang="en-GB" sz="4400" b="1" dirty="0" smtClean="0"/>
          </a:p>
          <a:p>
            <a:pPr algn="ctr"/>
            <a:endParaRPr lang="en-GB" sz="4400" b="1" dirty="0"/>
          </a:p>
          <a:p>
            <a:pPr algn="ctr"/>
            <a:endParaRPr lang="en-GB" sz="4400" b="1" dirty="0" smtClean="0"/>
          </a:p>
          <a:p>
            <a:pPr algn="ctr"/>
            <a:endParaRPr lang="en-GB" sz="4400" b="1" dirty="0"/>
          </a:p>
        </p:txBody>
      </p:sp>
      <p:sp>
        <p:nvSpPr>
          <p:cNvPr id="3" name="Rounded Rectangle 2"/>
          <p:cNvSpPr/>
          <p:nvPr/>
        </p:nvSpPr>
        <p:spPr>
          <a:xfrm>
            <a:off x="0" y="1058331"/>
            <a:ext cx="9144000" cy="322491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31" name="Group 30"/>
          <p:cNvGrpSpPr/>
          <p:nvPr/>
        </p:nvGrpSpPr>
        <p:grpSpPr>
          <a:xfrm>
            <a:off x="178631" y="4057224"/>
            <a:ext cx="8845925" cy="210456"/>
            <a:chOff x="302594" y="3526933"/>
            <a:chExt cx="8560091" cy="207885"/>
          </a:xfrm>
        </p:grpSpPr>
        <p:pic>
          <p:nvPicPr>
            <p:cNvPr id="32" name="Picture 31"/>
            <p:cNvPicPr>
              <a:picLocks noChangeAspect="1"/>
            </p:cNvPicPr>
            <p:nvPr/>
          </p:nvPicPr>
          <p:blipFill rotWithShape="1">
            <a:blip r:embed="rId4"/>
            <a:srcRect b="79436"/>
            <a:stretch/>
          </p:blipFill>
          <p:spPr>
            <a:xfrm>
              <a:off x="302594" y="3529980"/>
              <a:ext cx="1676400" cy="191958"/>
            </a:xfrm>
            <a:prstGeom prst="rect">
              <a:avLst/>
            </a:prstGeom>
          </p:spPr>
        </p:pic>
        <p:pic>
          <p:nvPicPr>
            <p:cNvPr id="33" name="Picture 32"/>
            <p:cNvPicPr>
              <a:picLocks noChangeAspect="1"/>
            </p:cNvPicPr>
            <p:nvPr/>
          </p:nvPicPr>
          <p:blipFill rotWithShape="1">
            <a:blip r:embed="rId4"/>
            <a:srcRect t="20564" b="60120"/>
            <a:stretch/>
          </p:blipFill>
          <p:spPr>
            <a:xfrm>
              <a:off x="1978994" y="3528756"/>
              <a:ext cx="1676400" cy="180304"/>
            </a:xfrm>
            <a:prstGeom prst="rect">
              <a:avLst/>
            </a:prstGeom>
          </p:spPr>
        </p:pic>
        <p:pic>
          <p:nvPicPr>
            <p:cNvPr id="34" name="Picture 33"/>
            <p:cNvPicPr>
              <a:picLocks noChangeAspect="1"/>
            </p:cNvPicPr>
            <p:nvPr/>
          </p:nvPicPr>
          <p:blipFill rotWithShape="1">
            <a:blip r:embed="rId4"/>
            <a:srcRect t="41260" b="40804"/>
            <a:stretch/>
          </p:blipFill>
          <p:spPr>
            <a:xfrm>
              <a:off x="3849962" y="3541634"/>
              <a:ext cx="1676400" cy="167426"/>
            </a:xfrm>
            <a:prstGeom prst="rect">
              <a:avLst/>
            </a:prstGeom>
          </p:spPr>
        </p:pic>
        <p:pic>
          <p:nvPicPr>
            <p:cNvPr id="35" name="Picture 34"/>
            <p:cNvPicPr>
              <a:picLocks noChangeAspect="1"/>
            </p:cNvPicPr>
            <p:nvPr/>
          </p:nvPicPr>
          <p:blipFill rotWithShape="1">
            <a:blip r:embed="rId4"/>
            <a:srcRect t="59526" b="19778"/>
            <a:stretch/>
          </p:blipFill>
          <p:spPr>
            <a:xfrm>
              <a:off x="6025934" y="3541634"/>
              <a:ext cx="1676400" cy="193184"/>
            </a:xfrm>
            <a:prstGeom prst="rect">
              <a:avLst/>
            </a:prstGeom>
          </p:spPr>
        </p:pic>
        <p:pic>
          <p:nvPicPr>
            <p:cNvPr id="36" name="Picture 35"/>
            <p:cNvPicPr>
              <a:picLocks noChangeAspect="1"/>
            </p:cNvPicPr>
            <p:nvPr/>
          </p:nvPicPr>
          <p:blipFill rotWithShape="1">
            <a:blip r:embed="rId4"/>
            <a:srcRect t="77521" r="32011" b="208"/>
            <a:stretch/>
          </p:blipFill>
          <p:spPr>
            <a:xfrm>
              <a:off x="7722906" y="3526933"/>
              <a:ext cx="1139779" cy="207885"/>
            </a:xfrm>
            <a:prstGeom prst="rect">
              <a:avLst/>
            </a:prstGeom>
          </p:spPr>
        </p:pic>
      </p:grpSp>
      <p:grpSp>
        <p:nvGrpSpPr>
          <p:cNvPr id="37" name="Group 36"/>
          <p:cNvGrpSpPr/>
          <p:nvPr/>
        </p:nvGrpSpPr>
        <p:grpSpPr>
          <a:xfrm>
            <a:off x="-17368" y="3852909"/>
            <a:ext cx="9144000" cy="286519"/>
            <a:chOff x="0" y="2841627"/>
            <a:chExt cx="9314795" cy="286519"/>
          </a:xfrm>
        </p:grpSpPr>
        <p:sp>
          <p:nvSpPr>
            <p:cNvPr id="38" name="Content Placeholder 2"/>
            <p:cNvSpPr txBox="1">
              <a:spLocks/>
            </p:cNvSpPr>
            <p:nvPr/>
          </p:nvSpPr>
          <p:spPr>
            <a:xfrm>
              <a:off x="0" y="2843566"/>
              <a:ext cx="823750"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smtClean="0">
                  <a:solidFill>
                    <a:srgbClr val="6D8B95"/>
                  </a:solidFill>
                </a:rPr>
                <a:t>0%</a:t>
              </a:r>
              <a:endParaRPr lang="en-US" sz="1050" dirty="0">
                <a:solidFill>
                  <a:srgbClr val="6D8B95"/>
                </a:solidFill>
              </a:endParaRPr>
            </a:p>
          </p:txBody>
        </p:sp>
        <p:sp>
          <p:nvSpPr>
            <p:cNvPr id="39" name="Content Placeholder 2"/>
            <p:cNvSpPr txBox="1">
              <a:spLocks/>
            </p:cNvSpPr>
            <p:nvPr/>
          </p:nvSpPr>
          <p:spPr>
            <a:xfrm>
              <a:off x="2156932" y="2843566"/>
              <a:ext cx="823750"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smtClean="0">
                  <a:solidFill>
                    <a:srgbClr val="6D8B95"/>
                  </a:solidFill>
                </a:rPr>
                <a:t>25%</a:t>
              </a:r>
              <a:endParaRPr lang="en-US" sz="1050" dirty="0">
                <a:solidFill>
                  <a:srgbClr val="6D8B95"/>
                </a:solidFill>
              </a:endParaRPr>
            </a:p>
          </p:txBody>
        </p:sp>
        <p:sp>
          <p:nvSpPr>
            <p:cNvPr id="40" name="Content Placeholder 2"/>
            <p:cNvSpPr txBox="1">
              <a:spLocks/>
            </p:cNvSpPr>
            <p:nvPr/>
          </p:nvSpPr>
          <p:spPr>
            <a:xfrm>
              <a:off x="4247162" y="2842146"/>
              <a:ext cx="823750"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smtClean="0">
                  <a:solidFill>
                    <a:srgbClr val="6D8B95"/>
                  </a:solidFill>
                </a:rPr>
                <a:t>50%</a:t>
              </a:r>
              <a:endParaRPr lang="en-US" sz="1050" dirty="0">
                <a:solidFill>
                  <a:srgbClr val="6D8B95"/>
                </a:solidFill>
              </a:endParaRPr>
            </a:p>
          </p:txBody>
        </p:sp>
        <p:sp>
          <p:nvSpPr>
            <p:cNvPr id="41" name="Content Placeholder 2"/>
            <p:cNvSpPr txBox="1">
              <a:spLocks/>
            </p:cNvSpPr>
            <p:nvPr/>
          </p:nvSpPr>
          <p:spPr>
            <a:xfrm>
              <a:off x="6366190" y="2842146"/>
              <a:ext cx="823750"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smtClean="0">
                  <a:solidFill>
                    <a:srgbClr val="6D8B95"/>
                  </a:solidFill>
                </a:rPr>
                <a:t>75%</a:t>
              </a:r>
              <a:endParaRPr lang="en-US" sz="1050" dirty="0">
                <a:solidFill>
                  <a:srgbClr val="6D8B95"/>
                </a:solidFill>
              </a:endParaRPr>
            </a:p>
          </p:txBody>
        </p:sp>
        <p:sp>
          <p:nvSpPr>
            <p:cNvPr id="42" name="Content Placeholder 2"/>
            <p:cNvSpPr txBox="1">
              <a:spLocks/>
            </p:cNvSpPr>
            <p:nvPr/>
          </p:nvSpPr>
          <p:spPr>
            <a:xfrm>
              <a:off x="8491045" y="2841627"/>
              <a:ext cx="823750" cy="284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dirty="0" smtClean="0">
                  <a:solidFill>
                    <a:srgbClr val="6D8B95"/>
                  </a:solidFill>
                </a:rPr>
                <a:t>100%</a:t>
              </a:r>
              <a:endParaRPr lang="en-US" sz="1050" dirty="0">
                <a:solidFill>
                  <a:srgbClr val="6D8B95"/>
                </a:solidFill>
              </a:endParaRPr>
            </a:p>
          </p:txBody>
        </p:sp>
      </p:grpSp>
      <p:sp>
        <p:nvSpPr>
          <p:cNvPr id="26" name="Content Placeholder 2"/>
          <p:cNvSpPr txBox="1">
            <a:spLocks/>
          </p:cNvSpPr>
          <p:nvPr/>
        </p:nvSpPr>
        <p:spPr>
          <a:xfrm>
            <a:off x="1353109" y="4833345"/>
            <a:ext cx="6560986" cy="1025373"/>
          </a:xfrm>
          <a:prstGeom prst="rect">
            <a:avLst/>
          </a:prstGeom>
          <a:solidFill>
            <a:schemeClr val="bg1">
              <a:lumMod val="95000"/>
            </a:schemeClr>
          </a:solidFill>
        </p:spPr>
        <p:txBody>
          <a:bodyPr vert="horz" lIns="91440" tIns="108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t>Developing the national climate change agenda</a:t>
            </a:r>
          </a:p>
          <a:p>
            <a:r>
              <a:rPr lang="en-GB" sz="1400" dirty="0" smtClean="0"/>
              <a:t>Improving collection and coordination of information</a:t>
            </a:r>
            <a:endParaRPr lang="en-GB" sz="1400" dirty="0"/>
          </a:p>
        </p:txBody>
      </p:sp>
      <p:sp>
        <p:nvSpPr>
          <p:cNvPr id="27" name="Rectangle 26"/>
          <p:cNvSpPr/>
          <p:nvPr/>
        </p:nvSpPr>
        <p:spPr>
          <a:xfrm>
            <a:off x="1353109" y="4395462"/>
            <a:ext cx="6560986" cy="4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ctr"/>
            <a:r>
              <a:rPr lang="en-GB" dirty="0" smtClean="0">
                <a:solidFill>
                  <a:schemeClr val="tx1"/>
                </a:solidFill>
              </a:rPr>
              <a:t>Topics covered</a:t>
            </a:r>
            <a:endParaRPr lang="en-GB" dirty="0">
              <a:solidFill>
                <a:schemeClr val="tx1"/>
              </a:solidFill>
            </a:endParaRPr>
          </a:p>
        </p:txBody>
      </p:sp>
      <p:pic>
        <p:nvPicPr>
          <p:cNvPr id="60" name="Picture 59"/>
          <p:cNvPicPr>
            <a:picLocks noChangeAspect="1"/>
          </p:cNvPicPr>
          <p:nvPr/>
        </p:nvPicPr>
        <p:blipFill rotWithShape="1">
          <a:blip r:embed="rId5"/>
          <a:srcRect l="33994" t="20733" r="1102" b="64737"/>
          <a:stretch/>
        </p:blipFill>
        <p:spPr>
          <a:xfrm>
            <a:off x="261558" y="3688279"/>
            <a:ext cx="8610874" cy="165148"/>
          </a:xfrm>
          <a:prstGeom prst="rect">
            <a:avLst/>
          </a:prstGeom>
        </p:spPr>
      </p:pic>
      <p:sp>
        <p:nvSpPr>
          <p:cNvPr id="61" name="Rectangle 60"/>
          <p:cNvSpPr/>
          <p:nvPr/>
        </p:nvSpPr>
        <p:spPr>
          <a:xfrm>
            <a:off x="157670" y="1105833"/>
            <a:ext cx="8732336" cy="338554"/>
          </a:xfrm>
          <a:prstGeom prst="rect">
            <a:avLst/>
          </a:prstGeom>
        </p:spPr>
        <p:txBody>
          <a:bodyPr wrap="square">
            <a:spAutoFit/>
          </a:bodyPr>
          <a:lstStyle/>
          <a:p>
            <a:pPr algn="ctr"/>
            <a:r>
              <a:rPr lang="en-GB" sz="1600" i="1" dirty="0" smtClean="0"/>
              <a:t>“Improved international communication”</a:t>
            </a:r>
            <a:endParaRPr lang="en-GB" sz="1600" dirty="0"/>
          </a:p>
        </p:txBody>
      </p:sp>
      <p:sp>
        <p:nvSpPr>
          <p:cNvPr id="62" name="Rectangle 61"/>
          <p:cNvSpPr/>
          <p:nvPr/>
        </p:nvSpPr>
        <p:spPr>
          <a:xfrm>
            <a:off x="178631" y="1661653"/>
            <a:ext cx="8718220" cy="338554"/>
          </a:xfrm>
          <a:prstGeom prst="rect">
            <a:avLst/>
          </a:prstGeom>
        </p:spPr>
        <p:txBody>
          <a:bodyPr wrap="square">
            <a:spAutoFit/>
          </a:bodyPr>
          <a:lstStyle/>
          <a:p>
            <a:pPr algn="ctr"/>
            <a:r>
              <a:rPr lang="en-GB" sz="1600" i="1" dirty="0" smtClean="0"/>
              <a:t>“Enhanced engagement of stakeholders in climate change planning”</a:t>
            </a:r>
            <a:endParaRPr lang="en-GB" sz="1600" dirty="0"/>
          </a:p>
        </p:txBody>
      </p:sp>
      <p:pic>
        <p:nvPicPr>
          <p:cNvPr id="63" name="Picture 62"/>
          <p:cNvPicPr>
            <a:picLocks noChangeAspect="1"/>
          </p:cNvPicPr>
          <p:nvPr/>
        </p:nvPicPr>
        <p:blipFill rotWithShape="1">
          <a:blip r:embed="rId5"/>
          <a:srcRect l="34046" t="37464" r="1051" b="46685"/>
          <a:stretch/>
        </p:blipFill>
        <p:spPr>
          <a:xfrm>
            <a:off x="311226" y="1371758"/>
            <a:ext cx="8610873" cy="180161"/>
          </a:xfrm>
          <a:prstGeom prst="rect">
            <a:avLst/>
          </a:prstGeom>
        </p:spPr>
      </p:pic>
      <p:pic>
        <p:nvPicPr>
          <p:cNvPr id="64" name="Picture 63"/>
          <p:cNvPicPr>
            <a:picLocks noChangeAspect="1"/>
          </p:cNvPicPr>
          <p:nvPr/>
        </p:nvPicPr>
        <p:blipFill rotWithShape="1">
          <a:blip r:embed="rId5"/>
          <a:srcRect l="33910" t="71603" r="642" b="13206"/>
          <a:stretch/>
        </p:blipFill>
        <p:spPr>
          <a:xfrm>
            <a:off x="262783" y="1936472"/>
            <a:ext cx="8683032" cy="172654"/>
          </a:xfrm>
          <a:prstGeom prst="rect">
            <a:avLst/>
          </a:prstGeom>
        </p:spPr>
      </p:pic>
      <p:sp>
        <p:nvSpPr>
          <p:cNvPr id="65" name="Rectangle 64"/>
          <p:cNvSpPr/>
          <p:nvPr/>
        </p:nvSpPr>
        <p:spPr>
          <a:xfrm>
            <a:off x="202338" y="2222933"/>
            <a:ext cx="8718220" cy="338554"/>
          </a:xfrm>
          <a:prstGeom prst="rect">
            <a:avLst/>
          </a:prstGeom>
        </p:spPr>
        <p:txBody>
          <a:bodyPr wrap="square">
            <a:spAutoFit/>
          </a:bodyPr>
          <a:lstStyle/>
          <a:p>
            <a:pPr algn="ctr"/>
            <a:r>
              <a:rPr lang="en-GB" sz="1600" i="1" dirty="0" smtClean="0"/>
              <a:t>“Acceleration of national climate change policy process”</a:t>
            </a:r>
            <a:endParaRPr lang="en-GB" sz="1600" dirty="0"/>
          </a:p>
        </p:txBody>
      </p:sp>
      <p:pic>
        <p:nvPicPr>
          <p:cNvPr id="66" name="Picture 65"/>
          <p:cNvPicPr>
            <a:picLocks noChangeAspect="1"/>
          </p:cNvPicPr>
          <p:nvPr/>
        </p:nvPicPr>
        <p:blipFill rotWithShape="1">
          <a:blip r:embed="rId5"/>
          <a:srcRect l="33828" t="54631" r="1812" b="30838"/>
          <a:stretch/>
        </p:blipFill>
        <p:spPr>
          <a:xfrm>
            <a:off x="236906" y="2524851"/>
            <a:ext cx="8635526" cy="167019"/>
          </a:xfrm>
          <a:prstGeom prst="rect">
            <a:avLst/>
          </a:prstGeom>
        </p:spPr>
      </p:pic>
      <p:sp>
        <p:nvSpPr>
          <p:cNvPr id="67" name="Rectangle 66"/>
          <p:cNvSpPr/>
          <p:nvPr/>
        </p:nvSpPr>
        <p:spPr>
          <a:xfrm>
            <a:off x="170399" y="2821269"/>
            <a:ext cx="8732336" cy="338554"/>
          </a:xfrm>
          <a:prstGeom prst="rect">
            <a:avLst/>
          </a:prstGeom>
        </p:spPr>
        <p:txBody>
          <a:bodyPr wrap="square">
            <a:spAutoFit/>
          </a:bodyPr>
          <a:lstStyle/>
          <a:p>
            <a:pPr algn="ctr"/>
            <a:r>
              <a:rPr lang="en-GB" sz="1600" i="1" dirty="0" smtClean="0"/>
              <a:t>“Improved national processes”</a:t>
            </a:r>
            <a:endParaRPr lang="en-GB" sz="1600" dirty="0"/>
          </a:p>
        </p:txBody>
      </p:sp>
      <p:pic>
        <p:nvPicPr>
          <p:cNvPr id="68" name="Picture 67"/>
          <p:cNvPicPr>
            <a:picLocks noChangeAspect="1"/>
          </p:cNvPicPr>
          <p:nvPr/>
        </p:nvPicPr>
        <p:blipFill rotWithShape="1">
          <a:blip r:embed="rId5"/>
          <a:srcRect l="33901" t="3623" r="1015" b="82508"/>
          <a:stretch/>
        </p:blipFill>
        <p:spPr>
          <a:xfrm>
            <a:off x="255079" y="3123006"/>
            <a:ext cx="8634927" cy="157641"/>
          </a:xfrm>
          <a:prstGeom prst="rect">
            <a:avLst/>
          </a:prstGeom>
        </p:spPr>
      </p:pic>
      <p:sp>
        <p:nvSpPr>
          <p:cNvPr id="69" name="Rectangle 68"/>
          <p:cNvSpPr/>
          <p:nvPr/>
        </p:nvSpPr>
        <p:spPr>
          <a:xfrm>
            <a:off x="258210" y="3384243"/>
            <a:ext cx="8766346" cy="338554"/>
          </a:xfrm>
          <a:prstGeom prst="rect">
            <a:avLst/>
          </a:prstGeom>
        </p:spPr>
        <p:txBody>
          <a:bodyPr wrap="square">
            <a:spAutoFit/>
          </a:bodyPr>
          <a:lstStyle/>
          <a:p>
            <a:pPr algn="ctr"/>
            <a:r>
              <a:rPr lang="en-GB" sz="1600" i="1" dirty="0" smtClean="0"/>
              <a:t>“Improved domestic communication between government, CSO and public”</a:t>
            </a:r>
            <a:endParaRPr lang="en-GB" sz="1600" dirty="0"/>
          </a:p>
        </p:txBody>
      </p:sp>
    </p:spTree>
    <p:extLst>
      <p:ext uri="{BB962C8B-B14F-4D97-AF65-F5344CB8AC3E}">
        <p14:creationId xmlns:p14="http://schemas.microsoft.com/office/powerpoint/2010/main" val="2064651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41</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4.1 Developing the national climate change agenda</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41</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i="1" dirty="0"/>
              <a:t>Consolidation</a:t>
            </a:r>
            <a:r>
              <a:rPr lang="en-GB" dirty="0"/>
              <a:t> of existing climate change processes</a:t>
            </a:r>
            <a:endParaRPr lang="en-US" dirty="0"/>
          </a:p>
        </p:txBody>
      </p:sp>
      <p:sp>
        <p:nvSpPr>
          <p:cNvPr id="14" name="TextBox 13"/>
          <p:cNvSpPr txBox="1"/>
          <p:nvPr/>
        </p:nvSpPr>
        <p:spPr>
          <a:xfrm>
            <a:off x="336138" y="1972589"/>
            <a:ext cx="5457421" cy="1015663"/>
          </a:xfrm>
          <a:prstGeom prst="rect">
            <a:avLst/>
          </a:prstGeom>
          <a:noFill/>
        </p:spPr>
        <p:txBody>
          <a:bodyPr wrap="square" rtlCol="0">
            <a:spAutoFit/>
          </a:bodyPr>
          <a:lstStyle/>
          <a:p>
            <a:pPr>
              <a:spcBef>
                <a:spcPts val="1200"/>
              </a:spcBef>
            </a:pPr>
            <a:r>
              <a:rPr lang="en-US" sz="2000" dirty="0" smtClean="0"/>
              <a:t>In some countries without previous formal climate targets, the variety of national, subnational and donor driven climate activities may be fragmented.</a:t>
            </a:r>
          </a:p>
        </p:txBody>
      </p:sp>
      <p:pic>
        <p:nvPicPr>
          <p:cNvPr id="1026" name="Picture 2" descr="http://allthingsd.com/files/2012/04/puzzle-pieces-2.jpeg"/>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8127" t="8378" r="10793" b="9258"/>
          <a:stretch/>
        </p:blipFill>
        <p:spPr bwMode="auto">
          <a:xfrm>
            <a:off x="5986489" y="3069904"/>
            <a:ext cx="2964581" cy="243519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336138" y="2988252"/>
            <a:ext cx="5814405" cy="3016210"/>
          </a:xfrm>
          <a:prstGeom prst="rect">
            <a:avLst/>
          </a:prstGeom>
          <a:noFill/>
        </p:spPr>
        <p:txBody>
          <a:bodyPr wrap="square" rtlCol="0">
            <a:spAutoFit/>
          </a:bodyPr>
          <a:lstStyle/>
          <a:p>
            <a:pPr>
              <a:spcBef>
                <a:spcPts val="1200"/>
              </a:spcBef>
            </a:pPr>
            <a:r>
              <a:rPr lang="en-US" sz="2000" dirty="0" smtClean="0"/>
              <a:t>For some, the INDC has provided an impetus to consolidate fragmented activities:</a:t>
            </a:r>
          </a:p>
          <a:p>
            <a:pPr marL="285750" indent="-285750">
              <a:spcBef>
                <a:spcPts val="1200"/>
              </a:spcBef>
              <a:buFont typeface="Arial" panose="020B0604020202020204" pitchFamily="34" charset="0"/>
              <a:buChar char="•"/>
            </a:pPr>
            <a:r>
              <a:rPr lang="en-US" sz="1600" dirty="0" smtClean="0"/>
              <a:t>Senegal has consolidated NAP, TNA, LEDS, NAMAs, CDM, national policies and national strategy documents</a:t>
            </a:r>
            <a:endParaRPr lang="en-US" sz="1400" dirty="0" smtClean="0"/>
          </a:p>
          <a:p>
            <a:pPr marL="285750" indent="-285750">
              <a:spcBef>
                <a:spcPts val="1200"/>
              </a:spcBef>
              <a:buFont typeface="Arial" panose="020B0604020202020204" pitchFamily="34" charset="0"/>
              <a:buChar char="•"/>
            </a:pPr>
            <a:r>
              <a:rPr lang="en-US" sz="1600" dirty="0" smtClean="0"/>
              <a:t>In the Dominican Republic </a:t>
            </a:r>
            <a:r>
              <a:rPr lang="en-GB" sz="1600" dirty="0"/>
              <a:t>the INDC </a:t>
            </a:r>
            <a:r>
              <a:rPr lang="en-GB" sz="1600" dirty="0" smtClean="0"/>
              <a:t>strongly </a:t>
            </a:r>
            <a:r>
              <a:rPr lang="en-GB" sz="1600" dirty="0"/>
              <a:t>builds upon multiple national climate change processes </a:t>
            </a:r>
            <a:r>
              <a:rPr lang="en-US" sz="1600" dirty="0" smtClean="0"/>
              <a:t>such as </a:t>
            </a:r>
            <a:r>
              <a:rPr lang="de-DE" sz="1600" dirty="0" smtClean="0"/>
              <a:t>CNCCMD, NAMAs and the CDM </a:t>
            </a:r>
            <a:r>
              <a:rPr lang="en-US" sz="1600" dirty="0" smtClean="0"/>
              <a:t>(see section 2.2)</a:t>
            </a:r>
            <a:endParaRPr lang="en-US" sz="1400" dirty="0"/>
          </a:p>
          <a:p>
            <a:pPr>
              <a:spcBef>
                <a:spcPts val="1200"/>
              </a:spcBef>
            </a:pPr>
            <a:r>
              <a:rPr lang="en-US" sz="2000" dirty="0" smtClean="0"/>
              <a:t>Result: Resource efficiency gains, improved strategic planning, identification of synergies between efforts</a:t>
            </a:r>
          </a:p>
        </p:txBody>
      </p:sp>
      <p:sp>
        <p:nvSpPr>
          <p:cNvPr id="2" name="Rectangle 1"/>
          <p:cNvSpPr/>
          <p:nvPr/>
        </p:nvSpPr>
        <p:spPr>
          <a:xfrm>
            <a:off x="5986489" y="1972589"/>
            <a:ext cx="3157511" cy="770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See section 2.2 for further details on process consolidation</a:t>
            </a:r>
            <a:endParaRPr lang="en-GB" dirty="0"/>
          </a:p>
        </p:txBody>
      </p:sp>
    </p:spTree>
    <p:extLst>
      <p:ext uri="{BB962C8B-B14F-4D97-AF65-F5344CB8AC3E}">
        <p14:creationId xmlns:p14="http://schemas.microsoft.com/office/powerpoint/2010/main" val="460117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42</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4.1 Developing the national climate change agenda</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42</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i="1" dirty="0" smtClean="0"/>
              <a:t>Acceleration</a:t>
            </a:r>
            <a:r>
              <a:rPr lang="en-GB" dirty="0" smtClean="0"/>
              <a:t> </a:t>
            </a:r>
            <a:r>
              <a:rPr lang="en-GB" dirty="0"/>
              <a:t>of existing climate change processes</a:t>
            </a:r>
            <a:endParaRPr lang="en-US" dirty="0"/>
          </a:p>
        </p:txBody>
      </p:sp>
      <p:sp>
        <p:nvSpPr>
          <p:cNvPr id="14" name="TextBox 13"/>
          <p:cNvSpPr txBox="1"/>
          <p:nvPr/>
        </p:nvSpPr>
        <p:spPr>
          <a:xfrm>
            <a:off x="336139" y="1972589"/>
            <a:ext cx="8172594" cy="707886"/>
          </a:xfrm>
          <a:prstGeom prst="rect">
            <a:avLst/>
          </a:prstGeom>
          <a:noFill/>
        </p:spPr>
        <p:txBody>
          <a:bodyPr wrap="square" rtlCol="0">
            <a:spAutoFit/>
          </a:bodyPr>
          <a:lstStyle/>
          <a:p>
            <a:pPr>
              <a:spcBef>
                <a:spcPts val="1200"/>
              </a:spcBef>
            </a:pPr>
            <a:r>
              <a:rPr lang="en-US" sz="2000" dirty="0" smtClean="0"/>
              <a:t>75% of countries report that the INDC process has helped to accelerate existing processes.</a:t>
            </a:r>
          </a:p>
        </p:txBody>
      </p:sp>
      <p:sp>
        <p:nvSpPr>
          <p:cNvPr id="2" name="Right Arrow 1"/>
          <p:cNvSpPr/>
          <p:nvPr/>
        </p:nvSpPr>
        <p:spPr>
          <a:xfrm>
            <a:off x="1" y="2680475"/>
            <a:ext cx="6574055" cy="1407759"/>
          </a:xfrm>
          <a:prstGeom prst="rightArrow">
            <a:avLst>
              <a:gd name="adj1" fmla="val 66705"/>
              <a:gd name="adj2" fmla="val 49072"/>
            </a:avLst>
          </a:prstGeom>
          <a:solidFill>
            <a:schemeClr val="accent1">
              <a:lumMod val="40000"/>
              <a:lumOff val="60000"/>
            </a:schemeClr>
          </a:solidFill>
          <a:ln>
            <a:solidFill>
              <a:schemeClr val="accent1">
                <a:lumMod val="20000"/>
                <a:lumOff val="80000"/>
              </a:schemeClr>
            </a:solid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Completion of existing processes required as input</a:t>
            </a:r>
          </a:p>
          <a:p>
            <a:r>
              <a:rPr lang="en-GB" sz="1400" dirty="0"/>
              <a:t>LEDS process in Georgia given renewed priority since its comprehensive analysis on mitigation options and scenarios will be the main input to the </a:t>
            </a:r>
            <a:r>
              <a:rPr lang="en-GB" sz="1400" dirty="0" smtClean="0"/>
              <a:t>INDC </a:t>
            </a:r>
            <a:r>
              <a:rPr lang="en-GB" sz="1400" dirty="0"/>
              <a:t>design. </a:t>
            </a:r>
          </a:p>
        </p:txBody>
      </p:sp>
      <p:sp>
        <p:nvSpPr>
          <p:cNvPr id="19" name="Right Arrow 18"/>
          <p:cNvSpPr/>
          <p:nvPr/>
        </p:nvSpPr>
        <p:spPr>
          <a:xfrm>
            <a:off x="0" y="3660013"/>
            <a:ext cx="7507706" cy="1407759"/>
          </a:xfrm>
          <a:prstGeom prst="rightArrow">
            <a:avLst>
              <a:gd name="adj1" fmla="val 66705"/>
              <a:gd name="adj2" fmla="val 49072"/>
            </a:avLst>
          </a:prstGeom>
          <a:solidFill>
            <a:schemeClr val="accent1">
              <a:lumMod val="60000"/>
              <a:lumOff val="40000"/>
            </a:schemeClr>
          </a:solidFill>
          <a:ln>
            <a:solidFill>
              <a:schemeClr val="accent1">
                <a:lumMod val="20000"/>
                <a:lumOff val="80000"/>
              </a:schemeClr>
            </a:solid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Increased attention and awareness for climate change activities</a:t>
            </a:r>
          </a:p>
          <a:p>
            <a:r>
              <a:rPr lang="en-GB" sz="1400" dirty="0" smtClean="0"/>
              <a:t>Armenia developed a “relationship and a common understanding” with the public, helping to accelerate the implementation of grassroots mitigation and adaptation measures.</a:t>
            </a:r>
            <a:endParaRPr lang="en-GB" sz="1400" dirty="0"/>
          </a:p>
        </p:txBody>
      </p:sp>
      <p:sp>
        <p:nvSpPr>
          <p:cNvPr id="20" name="Right Arrow 19"/>
          <p:cNvSpPr/>
          <p:nvPr/>
        </p:nvSpPr>
        <p:spPr>
          <a:xfrm>
            <a:off x="0" y="4636770"/>
            <a:ext cx="8422105" cy="1407759"/>
          </a:xfrm>
          <a:prstGeom prst="rightArrow">
            <a:avLst>
              <a:gd name="adj1" fmla="val 66705"/>
              <a:gd name="adj2" fmla="val 49072"/>
            </a:avLst>
          </a:prstGeom>
          <a:solidFill>
            <a:schemeClr val="accent1"/>
          </a:solidFill>
          <a:ln>
            <a:solidFill>
              <a:schemeClr val="accent1">
                <a:lumMod val="20000"/>
                <a:lumOff val="80000"/>
              </a:schemeClr>
            </a:solid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Priority stimulus to overcome barriers common to INDC </a:t>
            </a:r>
            <a:r>
              <a:rPr lang="en-GB" b="1" i="1" dirty="0"/>
              <a:t>and</a:t>
            </a:r>
            <a:r>
              <a:rPr lang="en-GB" b="1" dirty="0"/>
              <a:t> other processes</a:t>
            </a:r>
          </a:p>
          <a:p>
            <a:r>
              <a:rPr lang="en-GB" sz="1400"/>
              <a:t>The INDC </a:t>
            </a:r>
            <a:r>
              <a:rPr lang="en-GB" sz="1400" smtClean="0"/>
              <a:t>in </a:t>
            </a:r>
            <a:r>
              <a:rPr lang="en-GB" sz="1400"/>
              <a:t>Thailand </a:t>
            </a:r>
            <a:r>
              <a:rPr lang="en-GB" sz="1400" dirty="0"/>
              <a:t>has</a:t>
            </a:r>
            <a:r>
              <a:rPr lang="en-GB" sz="1400"/>
              <a:t> made </a:t>
            </a:r>
            <a:r>
              <a:rPr lang="en-GB" sz="1400" dirty="0"/>
              <a:t>the </a:t>
            </a:r>
            <a:r>
              <a:rPr lang="en-GB" sz="1400" dirty="0" err="1"/>
              <a:t>sectoral</a:t>
            </a:r>
            <a:r>
              <a:rPr lang="en-GB" sz="1400" dirty="0"/>
              <a:t> plans more visible for relevant government agencies and </a:t>
            </a:r>
            <a:r>
              <a:rPr lang="en-GB" sz="1400"/>
              <a:t>thus </a:t>
            </a:r>
            <a:r>
              <a:rPr lang="en-GB" sz="1400" dirty="0"/>
              <a:t>has</a:t>
            </a:r>
            <a:r>
              <a:rPr lang="en-GB" sz="1400"/>
              <a:t> developed a </a:t>
            </a:r>
            <a:r>
              <a:rPr lang="en-GB" sz="1400" smtClean="0"/>
              <a:t>a </a:t>
            </a:r>
            <a:r>
              <a:rPr lang="en-GB" sz="1400" dirty="0"/>
              <a:t>more supportive </a:t>
            </a:r>
            <a:r>
              <a:rPr lang="en-GB" sz="1400"/>
              <a:t>political environment</a:t>
            </a:r>
            <a:r>
              <a:rPr lang="en-GB" sz="1400" dirty="0"/>
              <a:t>,</a:t>
            </a:r>
            <a:r>
              <a:rPr lang="en-GB" sz="1400"/>
              <a:t> also for other indirectly related processes .</a:t>
            </a:r>
            <a:endParaRPr lang="en-GB" sz="1400" dirty="0"/>
          </a:p>
        </p:txBody>
      </p:sp>
    </p:spTree>
    <p:extLst>
      <p:ext uri="{BB962C8B-B14F-4D97-AF65-F5344CB8AC3E}">
        <p14:creationId xmlns:p14="http://schemas.microsoft.com/office/powerpoint/2010/main" val="1182217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43</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4.1 Developing the national climate change agenda</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43</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i="1" dirty="0" smtClean="0"/>
              <a:t>Mainstreaming </a:t>
            </a:r>
            <a:r>
              <a:rPr lang="en-GB" dirty="0" smtClean="0"/>
              <a:t>climate change in policy</a:t>
            </a:r>
            <a:endParaRPr lang="en-US" dirty="0"/>
          </a:p>
        </p:txBody>
      </p:sp>
      <p:sp>
        <p:nvSpPr>
          <p:cNvPr id="15" name="TextBox 14"/>
          <p:cNvSpPr txBox="1"/>
          <p:nvPr/>
        </p:nvSpPr>
        <p:spPr>
          <a:xfrm>
            <a:off x="336138" y="1972589"/>
            <a:ext cx="7845335" cy="3323987"/>
          </a:xfrm>
          <a:prstGeom prst="rect">
            <a:avLst/>
          </a:prstGeom>
          <a:noFill/>
        </p:spPr>
        <p:txBody>
          <a:bodyPr wrap="square" rtlCol="0">
            <a:spAutoFit/>
          </a:bodyPr>
          <a:lstStyle/>
          <a:p>
            <a:pPr>
              <a:spcBef>
                <a:spcPts val="1200"/>
              </a:spcBef>
            </a:pPr>
            <a:r>
              <a:rPr lang="en-US" sz="2000" dirty="0" smtClean="0"/>
              <a:t>Some countries report tangible improvements in consideration of climate change issues in ministries usually unconcerned in climate policy making.</a:t>
            </a:r>
          </a:p>
          <a:p>
            <a:pPr marL="342900" indent="-342900">
              <a:spcBef>
                <a:spcPts val="1200"/>
              </a:spcBef>
              <a:buFont typeface="Arial" panose="020B0604020202020204" pitchFamily="34" charset="0"/>
              <a:buChar char="•"/>
            </a:pPr>
            <a:r>
              <a:rPr lang="en-GB" sz="2000" dirty="0"/>
              <a:t>In </a:t>
            </a:r>
            <a:r>
              <a:rPr lang="en-GB" sz="2000" dirty="0" smtClean="0"/>
              <a:t>Georgia </a:t>
            </a:r>
            <a:r>
              <a:rPr lang="en-GB" sz="2000" dirty="0"/>
              <a:t>the inter-ministerial led INDC process has assigned responsibilities across various ministries, many of whom are becoming engaged with climate change related responsibilities for the first </a:t>
            </a:r>
            <a:r>
              <a:rPr lang="en-GB" sz="2000" dirty="0" smtClean="0"/>
              <a:t>time.</a:t>
            </a:r>
            <a:endParaRPr lang="en-US" sz="2000" dirty="0"/>
          </a:p>
          <a:p>
            <a:pPr marL="342900" indent="-342900">
              <a:spcBef>
                <a:spcPts val="1200"/>
              </a:spcBef>
              <a:buFont typeface="Arial" panose="020B0604020202020204" pitchFamily="34" charset="0"/>
              <a:buChar char="•"/>
            </a:pPr>
            <a:r>
              <a:rPr lang="en-US" sz="2000" dirty="0" smtClean="0"/>
              <a:t>In Thailand the INDC process has highlighted the efforts on climate change that the different ministries had previously included in their </a:t>
            </a:r>
            <a:r>
              <a:rPr lang="en-US" sz="2000" dirty="0" err="1" smtClean="0"/>
              <a:t>sectoral</a:t>
            </a:r>
            <a:r>
              <a:rPr lang="en-US" sz="2000" dirty="0" smtClean="0"/>
              <a:t> plans. </a:t>
            </a:r>
            <a:endParaRPr lang="en-US" sz="2000" dirty="0"/>
          </a:p>
          <a:p>
            <a:pPr marL="342900" indent="-342900">
              <a:spcBef>
                <a:spcPts val="1200"/>
              </a:spcBef>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768092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44</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4.1 Developing the national climate change agenda</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44</a:t>
            </a:fld>
            <a:endParaRPr lang="en-GB" b="1" dirty="0">
              <a:solidFill>
                <a:schemeClr val="bg1"/>
              </a:solidFill>
            </a:endParaRPr>
          </a:p>
        </p:txBody>
      </p:sp>
      <p:graphicFrame>
        <p:nvGraphicFramePr>
          <p:cNvPr id="2" name="Diagram 1"/>
          <p:cNvGraphicFramePr/>
          <p:nvPr>
            <p:extLst>
              <p:ext uri="{D42A27DB-BD31-4B8C-83A1-F6EECF244321}">
                <p14:modId xmlns:p14="http://schemas.microsoft.com/office/powerpoint/2010/main" val="1466484062"/>
              </p:ext>
            </p:extLst>
          </p:nvPr>
        </p:nvGraphicFramePr>
        <p:xfrm>
          <a:off x="5284159" y="1725009"/>
          <a:ext cx="342670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p:cNvSpPr txBox="1">
            <a:spLocks/>
          </p:cNvSpPr>
          <p:nvPr/>
        </p:nvSpPr>
        <p:spPr>
          <a:xfrm>
            <a:off x="171785" y="933576"/>
            <a:ext cx="8105941"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Progressing from planning to implementation</a:t>
            </a:r>
            <a:endParaRPr lang="en-US" dirty="0"/>
          </a:p>
        </p:txBody>
      </p:sp>
      <p:sp>
        <p:nvSpPr>
          <p:cNvPr id="14" name="TextBox 13"/>
          <p:cNvSpPr txBox="1"/>
          <p:nvPr/>
        </p:nvSpPr>
        <p:spPr>
          <a:xfrm>
            <a:off x="171785" y="2354517"/>
            <a:ext cx="6079045" cy="3231654"/>
          </a:xfrm>
          <a:prstGeom prst="rect">
            <a:avLst/>
          </a:prstGeom>
          <a:noFill/>
        </p:spPr>
        <p:txBody>
          <a:bodyPr wrap="square" rtlCol="0">
            <a:spAutoFit/>
          </a:bodyPr>
          <a:lstStyle/>
          <a:p>
            <a:pPr>
              <a:spcBef>
                <a:spcPts val="1200"/>
              </a:spcBef>
            </a:pPr>
            <a:r>
              <a:rPr lang="en-US" sz="2000" b="1" dirty="0" smtClean="0">
                <a:solidFill>
                  <a:schemeClr val="accent1"/>
                </a:solidFill>
              </a:rPr>
              <a:t>Recent years: Planning with limited implementation</a:t>
            </a:r>
          </a:p>
          <a:p>
            <a:r>
              <a:rPr lang="en-US" sz="1600" dirty="0" smtClean="0"/>
              <a:t>Many countries have been especially active in their climate change planning activities in recent years.</a:t>
            </a:r>
          </a:p>
          <a:p>
            <a:pPr>
              <a:spcBef>
                <a:spcPts val="1200"/>
              </a:spcBef>
            </a:pPr>
            <a:r>
              <a:rPr lang="en-US" sz="2000" b="1" dirty="0" smtClean="0">
                <a:solidFill>
                  <a:schemeClr val="accent1"/>
                </a:solidFill>
              </a:rPr>
              <a:t>2015: INDC submission </a:t>
            </a:r>
          </a:p>
          <a:p>
            <a:r>
              <a:rPr lang="en-US" sz="1600" dirty="0" smtClean="0"/>
              <a:t>INDC’s prepared with formal implementation timeframe</a:t>
            </a:r>
          </a:p>
          <a:p>
            <a:pPr>
              <a:spcBef>
                <a:spcPts val="1200"/>
              </a:spcBef>
            </a:pPr>
            <a:r>
              <a:rPr lang="en-US" sz="2000" b="1" dirty="0" smtClean="0">
                <a:solidFill>
                  <a:schemeClr val="accent1"/>
                </a:solidFill>
              </a:rPr>
              <a:t>Beyond 2015: Implementation</a:t>
            </a:r>
            <a:endParaRPr lang="en-US" sz="2000" b="1" dirty="0">
              <a:solidFill>
                <a:schemeClr val="accent1"/>
              </a:solidFill>
            </a:endParaRPr>
          </a:p>
          <a:p>
            <a:r>
              <a:rPr lang="en-US" sz="1600" dirty="0"/>
              <a:t>INDC’s implementation timeframe provide </a:t>
            </a:r>
            <a:r>
              <a:rPr lang="en-US" sz="1600" dirty="0" smtClean="0"/>
              <a:t>an </a:t>
            </a:r>
            <a:r>
              <a:rPr lang="en-GB" sz="1600" dirty="0" smtClean="0"/>
              <a:t>enhanced </a:t>
            </a:r>
            <a:r>
              <a:rPr lang="en-GB" sz="1600" dirty="0"/>
              <a:t>focus on the </a:t>
            </a:r>
            <a:r>
              <a:rPr lang="en-GB" sz="1600" dirty="0" smtClean="0"/>
              <a:t>development and execution </a:t>
            </a:r>
            <a:r>
              <a:rPr lang="en-GB" sz="1600" dirty="0"/>
              <a:t>of implementation plans</a:t>
            </a:r>
            <a:r>
              <a:rPr lang="en-US" sz="1600" dirty="0" smtClean="0"/>
              <a:t>.</a:t>
            </a:r>
          </a:p>
          <a:p>
            <a:endParaRPr lang="en-US" sz="1600" dirty="0"/>
          </a:p>
          <a:p>
            <a:pPr marL="285750" indent="-285750">
              <a:buFont typeface="Arial" panose="020B0604020202020204" pitchFamily="34" charset="0"/>
              <a:buChar char="•"/>
            </a:pPr>
            <a:r>
              <a:rPr lang="en-US" sz="1400" dirty="0" smtClean="0"/>
              <a:t>In Thailand, for example, </a:t>
            </a:r>
            <a:r>
              <a:rPr lang="en-GB" sz="1400" dirty="0"/>
              <a:t>the INDCs will provide more specific actions for implementation of the energy plan of the Ministry of </a:t>
            </a:r>
            <a:r>
              <a:rPr lang="en-GB" sz="1400" dirty="0" smtClean="0"/>
              <a:t>Energy.</a:t>
            </a:r>
            <a:endParaRPr lang="en-US" sz="1400" dirty="0" smtClean="0"/>
          </a:p>
        </p:txBody>
      </p:sp>
      <p:sp>
        <p:nvSpPr>
          <p:cNvPr id="15" name="TextBox 14"/>
          <p:cNvSpPr txBox="1"/>
          <p:nvPr/>
        </p:nvSpPr>
        <p:spPr>
          <a:xfrm>
            <a:off x="171786" y="1769742"/>
            <a:ext cx="6079044" cy="584775"/>
          </a:xfrm>
          <a:prstGeom prst="rect">
            <a:avLst/>
          </a:prstGeom>
          <a:noFill/>
        </p:spPr>
        <p:txBody>
          <a:bodyPr wrap="square" rtlCol="0">
            <a:spAutoFit/>
          </a:bodyPr>
          <a:lstStyle/>
          <a:p>
            <a:pPr>
              <a:spcBef>
                <a:spcPts val="1200"/>
              </a:spcBef>
            </a:pPr>
            <a:r>
              <a:rPr lang="en-US" sz="1600" dirty="0" smtClean="0"/>
              <a:t>For some countries, where implementation has thus far been limited, the INDC may </a:t>
            </a:r>
            <a:r>
              <a:rPr lang="en-US" sz="1600" dirty="0" err="1" smtClean="0"/>
              <a:t>catalyse</a:t>
            </a:r>
            <a:r>
              <a:rPr lang="en-US" sz="1600" dirty="0" smtClean="0"/>
              <a:t> a progression from planning to implementation:</a:t>
            </a:r>
            <a:endParaRPr lang="en-US" sz="1600" dirty="0"/>
          </a:p>
        </p:txBody>
      </p:sp>
    </p:spTree>
    <p:extLst>
      <p:ext uri="{BB962C8B-B14F-4D97-AF65-F5344CB8AC3E}">
        <p14:creationId xmlns:p14="http://schemas.microsoft.com/office/powerpoint/2010/main" val="1733196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ninjanetworking.taskcomplete.com/wp-content/uploads/2014/03/networking.jp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387" b="21390"/>
          <a:stretch/>
        </p:blipFill>
        <p:spPr bwMode="auto">
          <a:xfrm>
            <a:off x="0" y="1097280"/>
            <a:ext cx="9144000" cy="52273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45</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4.1 Developing the national climate change agenda</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45</a:t>
            </a:fld>
            <a:endParaRPr lang="en-GB" b="1" dirty="0">
              <a:solidFill>
                <a:schemeClr val="bg1"/>
              </a:solidFill>
            </a:endParaRPr>
          </a:p>
        </p:txBody>
      </p:sp>
      <p:sp>
        <p:nvSpPr>
          <p:cNvPr id="12" name="Title 1"/>
          <p:cNvSpPr txBox="1">
            <a:spLocks/>
          </p:cNvSpPr>
          <p:nvPr/>
        </p:nvSpPr>
        <p:spPr>
          <a:xfrm>
            <a:off x="171785" y="1111022"/>
            <a:ext cx="5606715" cy="10973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Enhanced engagement of stakeholders</a:t>
            </a:r>
            <a:endParaRPr lang="en-US" dirty="0"/>
          </a:p>
        </p:txBody>
      </p:sp>
      <p:sp>
        <p:nvSpPr>
          <p:cNvPr id="15" name="TextBox 14"/>
          <p:cNvSpPr txBox="1"/>
          <p:nvPr/>
        </p:nvSpPr>
        <p:spPr>
          <a:xfrm>
            <a:off x="350949" y="2271326"/>
            <a:ext cx="8442102" cy="3708708"/>
          </a:xfrm>
          <a:prstGeom prst="rect">
            <a:avLst/>
          </a:prstGeom>
          <a:noFill/>
        </p:spPr>
        <p:txBody>
          <a:bodyPr wrap="square" rtlCol="0">
            <a:spAutoFit/>
          </a:bodyPr>
          <a:lstStyle/>
          <a:p>
            <a:pPr algn="ctr">
              <a:spcBef>
                <a:spcPts val="1200"/>
              </a:spcBef>
            </a:pPr>
            <a:r>
              <a:rPr lang="en-US" sz="2000" dirty="0" smtClean="0"/>
              <a:t>Broad coverage and important implications of INDCs necessitates the participation of wide stakeholder groups.</a:t>
            </a:r>
          </a:p>
          <a:p>
            <a:pPr algn="ctr">
              <a:spcBef>
                <a:spcPts val="1200"/>
              </a:spcBef>
            </a:pPr>
            <a:r>
              <a:rPr lang="en-US" sz="2000" dirty="0" smtClean="0"/>
              <a:t>↓</a:t>
            </a:r>
          </a:p>
          <a:p>
            <a:pPr algn="ctr">
              <a:spcBef>
                <a:spcPts val="1200"/>
              </a:spcBef>
            </a:pPr>
            <a:r>
              <a:rPr lang="en-US" sz="2000" dirty="0" smtClean="0"/>
              <a:t>INDC preparation provided the stimulus to broaden the stakeholder consultation base, with benefits.</a:t>
            </a:r>
          </a:p>
          <a:p>
            <a:pPr algn="ctr">
              <a:spcBef>
                <a:spcPts val="1200"/>
              </a:spcBef>
            </a:pPr>
            <a:r>
              <a:rPr lang="en-US" sz="1600" dirty="0" smtClean="0"/>
              <a:t>(Approx. 80% of countries report benefiting from improved stakeholder consultation)</a:t>
            </a:r>
          </a:p>
          <a:p>
            <a:pPr algn="ctr">
              <a:spcBef>
                <a:spcPts val="1200"/>
              </a:spcBef>
            </a:pPr>
            <a:r>
              <a:rPr lang="en-US" sz="2000" dirty="0"/>
              <a:t>↓</a:t>
            </a:r>
            <a:endParaRPr lang="en-US" sz="2000" dirty="0" smtClean="0"/>
          </a:p>
          <a:p>
            <a:pPr marL="342900" indent="-342900">
              <a:spcBef>
                <a:spcPts val="1200"/>
              </a:spcBef>
              <a:buFont typeface="Arial" panose="020B0604020202020204" pitchFamily="34" charset="0"/>
              <a:buChar char="•"/>
            </a:pPr>
            <a:r>
              <a:rPr lang="en-US" sz="1600" dirty="0" smtClean="0"/>
              <a:t>Singapore - major participation from business, CSO and academia – uncovered ideas and skill sets not previously available to the government.</a:t>
            </a:r>
          </a:p>
          <a:p>
            <a:pPr marL="342900" indent="-342900">
              <a:spcBef>
                <a:spcPts val="1200"/>
              </a:spcBef>
              <a:buFont typeface="Arial" panose="020B0604020202020204" pitchFamily="34" charset="0"/>
              <a:buChar char="•"/>
            </a:pPr>
            <a:r>
              <a:rPr lang="en-US" sz="1600" dirty="0" smtClean="0"/>
              <a:t>Georgia – consideration of embassies as a major stakeholder for the first time – uncovered opportunities for support and improved international dialogue.</a:t>
            </a:r>
          </a:p>
        </p:txBody>
      </p:sp>
      <p:sp>
        <p:nvSpPr>
          <p:cNvPr id="16" name="Rectangle 15"/>
          <p:cNvSpPr/>
          <p:nvPr/>
        </p:nvSpPr>
        <p:spPr>
          <a:xfrm>
            <a:off x="5778500" y="1276694"/>
            <a:ext cx="3365500" cy="770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See section 3.3 for further details on stakeholder consultation</a:t>
            </a:r>
            <a:endParaRPr lang="en-GB" dirty="0"/>
          </a:p>
        </p:txBody>
      </p:sp>
    </p:spTree>
    <p:extLst>
      <p:ext uri="{BB962C8B-B14F-4D97-AF65-F5344CB8AC3E}">
        <p14:creationId xmlns:p14="http://schemas.microsoft.com/office/powerpoint/2010/main" val="797125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46</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4.2 Improving collection and co-ordination of information</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46</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a:t>I</a:t>
            </a:r>
            <a:r>
              <a:rPr lang="en-GB" dirty="0" smtClean="0"/>
              <a:t>nformation and data management</a:t>
            </a:r>
            <a:endParaRPr lang="en-US" dirty="0"/>
          </a:p>
        </p:txBody>
      </p:sp>
      <p:sp>
        <p:nvSpPr>
          <p:cNvPr id="14" name="TextBox 13"/>
          <p:cNvSpPr txBox="1"/>
          <p:nvPr/>
        </p:nvSpPr>
        <p:spPr>
          <a:xfrm>
            <a:off x="336139" y="1972589"/>
            <a:ext cx="4563120" cy="3693319"/>
          </a:xfrm>
          <a:prstGeom prst="rect">
            <a:avLst/>
          </a:prstGeom>
          <a:noFill/>
        </p:spPr>
        <p:txBody>
          <a:bodyPr wrap="square" rtlCol="0">
            <a:spAutoFit/>
          </a:bodyPr>
          <a:lstStyle/>
          <a:p>
            <a:pPr>
              <a:spcBef>
                <a:spcPts val="1200"/>
              </a:spcBef>
            </a:pPr>
            <a:r>
              <a:rPr lang="en-US" sz="2000" dirty="0" smtClean="0"/>
              <a:t>Access to data and information from various sectors and ministries is often a great challenge, causing delays and uncertainty.</a:t>
            </a:r>
          </a:p>
          <a:p>
            <a:pPr>
              <a:spcBef>
                <a:spcPts val="1200"/>
              </a:spcBef>
            </a:pPr>
            <a:r>
              <a:rPr lang="en-US" sz="2000" dirty="0" smtClean="0"/>
              <a:t>The INDC process catalyzed the development of improved information management systems in many countries:</a:t>
            </a:r>
          </a:p>
          <a:p>
            <a:pPr marL="285750" indent="-285750">
              <a:spcBef>
                <a:spcPts val="600"/>
              </a:spcBef>
              <a:buFont typeface="Arial" panose="020B0604020202020204" pitchFamily="34" charset="0"/>
              <a:buChar char="•"/>
            </a:pPr>
            <a:r>
              <a:rPr lang="en-US" sz="1600" dirty="0" smtClean="0"/>
              <a:t>Senegal: new climate change data office</a:t>
            </a:r>
          </a:p>
          <a:p>
            <a:pPr marL="285750" indent="-285750">
              <a:spcBef>
                <a:spcPts val="600"/>
              </a:spcBef>
              <a:buFont typeface="Arial" panose="020B0604020202020204" pitchFamily="34" charset="0"/>
              <a:buChar char="•"/>
            </a:pPr>
            <a:r>
              <a:rPr lang="en-US" sz="1600" dirty="0" smtClean="0"/>
              <a:t>Costa Rica: expanded national registry</a:t>
            </a:r>
          </a:p>
          <a:p>
            <a:pPr marL="285750" indent="-285750">
              <a:spcBef>
                <a:spcPts val="600"/>
              </a:spcBef>
              <a:buFont typeface="Arial" panose="020B0604020202020204" pitchFamily="34" charset="0"/>
              <a:buChar char="•"/>
            </a:pPr>
            <a:r>
              <a:rPr lang="en-US" sz="1600" dirty="0" smtClean="0"/>
              <a:t>Ghana: online climate change data hub</a:t>
            </a:r>
          </a:p>
          <a:p>
            <a:pPr marL="285750" indent="-285750">
              <a:spcBef>
                <a:spcPts val="600"/>
              </a:spcBef>
              <a:buFont typeface="Arial" panose="020B0604020202020204" pitchFamily="34" charset="0"/>
              <a:buChar char="•"/>
            </a:pPr>
            <a:r>
              <a:rPr lang="en-US" sz="1600" dirty="0" smtClean="0"/>
              <a:t>Philippines: Climate Change Database (NICCDIES)</a:t>
            </a:r>
            <a:endParaRPr lang="en-US" sz="1400" dirty="0" smtClean="0"/>
          </a:p>
        </p:txBody>
      </p:sp>
      <p:pic>
        <p:nvPicPr>
          <p:cNvPr id="4" name="Picture 3"/>
          <p:cNvPicPr>
            <a:picLocks noChangeAspect="1"/>
          </p:cNvPicPr>
          <p:nvPr/>
        </p:nvPicPr>
        <p:blipFill>
          <a:blip r:embed="rId4"/>
          <a:stretch>
            <a:fillRect/>
          </a:stretch>
        </p:blipFill>
        <p:spPr>
          <a:xfrm>
            <a:off x="4985385" y="1924289"/>
            <a:ext cx="4158615" cy="3864720"/>
          </a:xfrm>
          <a:prstGeom prst="rect">
            <a:avLst/>
          </a:prstGeom>
        </p:spPr>
      </p:pic>
      <p:sp>
        <p:nvSpPr>
          <p:cNvPr id="15" name="TextBox 14"/>
          <p:cNvSpPr txBox="1"/>
          <p:nvPr/>
        </p:nvSpPr>
        <p:spPr>
          <a:xfrm>
            <a:off x="4899258" y="5732227"/>
            <a:ext cx="4244741" cy="276999"/>
          </a:xfrm>
          <a:prstGeom prst="rect">
            <a:avLst/>
          </a:prstGeom>
          <a:noFill/>
        </p:spPr>
        <p:txBody>
          <a:bodyPr wrap="square" rtlCol="0">
            <a:spAutoFit/>
          </a:bodyPr>
          <a:lstStyle/>
          <a:p>
            <a:r>
              <a:rPr lang="en-GB" sz="1200" dirty="0" smtClean="0"/>
              <a:t>Figure 13: Ghana’s Climate Change Data Hub</a:t>
            </a:r>
            <a:r>
              <a:rPr lang="en-GB" sz="1000" dirty="0" smtClean="0"/>
              <a:t> - </a:t>
            </a:r>
            <a:r>
              <a:rPr lang="en-GB" sz="900" dirty="0"/>
              <a:t>http://197.253.69.38/</a:t>
            </a:r>
          </a:p>
        </p:txBody>
      </p:sp>
    </p:spTree>
    <p:extLst>
      <p:ext uri="{BB962C8B-B14F-4D97-AF65-F5344CB8AC3E}">
        <p14:creationId xmlns:p14="http://schemas.microsoft.com/office/powerpoint/2010/main" val="3275454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greendigitalcharter.eu/wp-content/uploads/2012/07/cooperation_networking.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5356" y="2057014"/>
            <a:ext cx="3781425"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47</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Opportunities</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4.2 Improving collection and co-ordination of information</a:t>
            </a:r>
            <a:endParaRPr lang="en-GB" sz="2000" b="1" dirty="0"/>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47</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smtClean="0"/>
              <a:t>Enhanced south-south cooperation</a:t>
            </a:r>
            <a:endParaRPr lang="en-US" dirty="0"/>
          </a:p>
        </p:txBody>
      </p:sp>
      <p:sp>
        <p:nvSpPr>
          <p:cNvPr id="14" name="TextBox 13"/>
          <p:cNvSpPr txBox="1"/>
          <p:nvPr/>
        </p:nvSpPr>
        <p:spPr>
          <a:xfrm>
            <a:off x="333282" y="1883897"/>
            <a:ext cx="4640577" cy="2400657"/>
          </a:xfrm>
          <a:prstGeom prst="rect">
            <a:avLst/>
          </a:prstGeom>
          <a:noFill/>
        </p:spPr>
        <p:txBody>
          <a:bodyPr wrap="square" rtlCol="0">
            <a:spAutoFit/>
          </a:bodyPr>
          <a:lstStyle/>
          <a:p>
            <a:pPr>
              <a:spcBef>
                <a:spcPts val="1200"/>
              </a:spcBef>
            </a:pPr>
            <a:r>
              <a:rPr lang="en-US" sz="2000" dirty="0"/>
              <a:t>A large number of </a:t>
            </a:r>
            <a:r>
              <a:rPr lang="en-US" sz="2000"/>
              <a:t>international fora </a:t>
            </a:r>
            <a:r>
              <a:rPr lang="en-US" sz="2000" smtClean="0"/>
              <a:t>for </a:t>
            </a:r>
            <a:r>
              <a:rPr lang="en-US" sz="2000"/>
              <a:t>INDC preparation support have </a:t>
            </a:r>
            <a:r>
              <a:rPr lang="en-US" sz="2000" dirty="0"/>
              <a:t>provided ample </a:t>
            </a:r>
            <a:r>
              <a:rPr lang="en-US" sz="2000"/>
              <a:t>south-south </a:t>
            </a:r>
            <a:r>
              <a:rPr lang="en-US" sz="2000" dirty="0"/>
              <a:t>cooperation</a:t>
            </a:r>
            <a:r>
              <a:rPr lang="en-US" sz="2000"/>
              <a:t> and learning opportunities</a:t>
            </a:r>
            <a:endParaRPr lang="en-US" sz="2000" dirty="0"/>
          </a:p>
          <a:p>
            <a:pPr>
              <a:spcBef>
                <a:spcPts val="1200"/>
              </a:spcBef>
            </a:pPr>
            <a:r>
              <a:rPr lang="en-US" sz="2000"/>
              <a:t>This is </a:t>
            </a:r>
            <a:r>
              <a:rPr lang="en-US" sz="2000" dirty="0"/>
              <a:t>the most commonly reported benefit of the INDC process amongst all surveyed countries.</a:t>
            </a:r>
          </a:p>
        </p:txBody>
      </p:sp>
      <p:sp>
        <p:nvSpPr>
          <p:cNvPr id="2" name="Rectangle 1"/>
          <p:cNvSpPr/>
          <p:nvPr/>
        </p:nvSpPr>
        <p:spPr>
          <a:xfrm>
            <a:off x="336138" y="4356228"/>
            <a:ext cx="8198262" cy="1477328"/>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smtClean="0"/>
              <a:t>Chile </a:t>
            </a:r>
            <a:r>
              <a:rPr lang="en-US" sz="2000" dirty="0"/>
              <a:t>- major increase in the number of consultations and dialogues with developing country governments</a:t>
            </a:r>
            <a:endParaRPr lang="en-US" sz="1600" dirty="0"/>
          </a:p>
          <a:p>
            <a:pPr marL="342900" indent="-342900">
              <a:spcBef>
                <a:spcPts val="1200"/>
              </a:spcBef>
              <a:buFont typeface="Arial" panose="020B0604020202020204" pitchFamily="34" charset="0"/>
              <a:buChar char="•"/>
            </a:pPr>
            <a:r>
              <a:rPr lang="en-US" sz="2000" dirty="0"/>
              <a:t>Morocco - developing a climate competence center for south-south cooperation</a:t>
            </a:r>
            <a:endParaRPr lang="en-US" sz="1600" dirty="0"/>
          </a:p>
        </p:txBody>
      </p:sp>
    </p:spTree>
    <p:extLst>
      <p:ext uri="{BB962C8B-B14F-4D97-AF65-F5344CB8AC3E}">
        <p14:creationId xmlns:p14="http://schemas.microsoft.com/office/powerpoint/2010/main" val="451554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2057400" cy="365125"/>
          </a:xfrm>
        </p:spPr>
        <p:txBody>
          <a:bodyPr/>
          <a:lstStyle/>
          <a:p>
            <a:fld id="{CD6F2A80-D20E-446C-B673-7986A757B4D1}" type="slidenum">
              <a:rPr lang="en-GB" b="1" smtClean="0">
                <a:solidFill>
                  <a:schemeClr val="bg1"/>
                </a:solidFill>
              </a:rPr>
              <a:t>48</a:t>
            </a:fld>
            <a:endParaRPr lang="en-GB" b="1" dirty="0">
              <a:solidFill>
                <a:schemeClr val="bg1"/>
              </a:solidFill>
            </a:endParaRPr>
          </a:p>
        </p:txBody>
      </p:sp>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References</a:t>
            </a:r>
            <a:endParaRPr lang="en-GB" sz="2000" dirty="0">
              <a:solidFill>
                <a:schemeClr val="bg1"/>
              </a:solidFill>
            </a:endParaRPr>
          </a:p>
        </p:txBody>
      </p:sp>
      <p:sp>
        <p:nvSpPr>
          <p:cNvPr id="10" name="Footer Placeholder 4"/>
          <p:cNvSpPr txBox="1">
            <a:spLocks/>
          </p:cNvSpPr>
          <p:nvPr/>
        </p:nvSpPr>
        <p:spPr>
          <a:xfrm>
            <a:off x="6250830" y="6267450"/>
            <a:ext cx="1671540" cy="359917"/>
          </a:xfrm>
          <a:prstGeom prst="rect">
            <a:avLst/>
          </a:prstGeom>
        </p:spPr>
        <p:txBody>
          <a:bodyPr vert="horz" lIns="91440" tIns="45720" rIns="91440" bIns="45720" rtlCol="0" anchor="ctr"/>
          <a:lstStyle>
            <a:defPPr>
              <a:defRPr lang="de-DE"/>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mtClean="0">
                <a:solidFill>
                  <a:schemeClr val="bg1"/>
                </a:solidFill>
              </a:rPr>
              <a:t>www.newclimate.org</a:t>
            </a:r>
            <a:endParaRPr lang="en-GB" b="1" dirty="0">
              <a:solidFill>
                <a:schemeClr val="bg1"/>
              </a:solidFill>
            </a:endParaRPr>
          </a:p>
        </p:txBody>
      </p:sp>
      <p:sp>
        <p:nvSpPr>
          <p:cNvPr id="11" name="Slide Number Placeholder 5"/>
          <p:cNvSpPr txBox="1">
            <a:spLocks/>
          </p:cNvSpPr>
          <p:nvPr/>
        </p:nvSpPr>
        <p:spPr>
          <a:xfrm>
            <a:off x="7086600" y="6267450"/>
            <a:ext cx="1864470" cy="359917"/>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b="1" smtClean="0">
                <a:solidFill>
                  <a:schemeClr val="bg1"/>
                </a:solidFill>
              </a:rPr>
              <a:pPr/>
              <a:t>48</a:t>
            </a:fld>
            <a:endParaRPr lang="en-GB" b="1" dirty="0">
              <a:solidFill>
                <a:schemeClr val="bg1"/>
              </a:solidFill>
            </a:endParaRPr>
          </a:p>
        </p:txBody>
      </p:sp>
      <p:sp>
        <p:nvSpPr>
          <p:cNvPr id="12" name="Title 1"/>
          <p:cNvSpPr txBox="1">
            <a:spLocks/>
          </p:cNvSpPr>
          <p:nvPr/>
        </p:nvSpPr>
        <p:spPr>
          <a:xfrm>
            <a:off x="171785" y="933576"/>
            <a:ext cx="8779285" cy="12747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
        <p:nvSpPr>
          <p:cNvPr id="14" name="TextBox 13"/>
          <p:cNvSpPr txBox="1"/>
          <p:nvPr/>
        </p:nvSpPr>
        <p:spPr>
          <a:xfrm>
            <a:off x="355894" y="813062"/>
            <a:ext cx="8512027" cy="5047536"/>
          </a:xfrm>
          <a:prstGeom prst="rect">
            <a:avLst/>
          </a:prstGeom>
          <a:noFill/>
        </p:spPr>
        <p:txBody>
          <a:bodyPr wrap="square" rtlCol="0">
            <a:spAutoFit/>
          </a:bodyPr>
          <a:lstStyle/>
          <a:p>
            <a:pPr>
              <a:spcBef>
                <a:spcPts val="1200"/>
              </a:spcBef>
            </a:pPr>
            <a:r>
              <a:rPr lang="en-US" sz="1600" dirty="0" err="1"/>
              <a:t>Diagne</a:t>
            </a:r>
            <a:r>
              <a:rPr lang="en-US" sz="1600" dirty="0"/>
              <a:t> (2015) Experiences in Prioritizing Sectors for INDCs: SENEGAL. Available via: http://lowemissiondevelopment.org/lecbp/docs/El_Hadji_Mbaye_Diagne_Senegal_-_</a:t>
            </a:r>
            <a:r>
              <a:rPr lang="en-US" sz="1600" dirty="0" smtClean="0"/>
              <a:t>Prioritization_of_Sectors.pdf</a:t>
            </a:r>
            <a:endParaRPr lang="en-US" sz="1600" dirty="0"/>
          </a:p>
          <a:p>
            <a:pPr>
              <a:spcBef>
                <a:spcPts val="1200"/>
              </a:spcBef>
            </a:pPr>
            <a:r>
              <a:rPr lang="en-US" sz="1600" dirty="0"/>
              <a:t>LEDS Global Partnership (2015) LEDS/INDC/NAMA Connection Points, April 2015. Available via: http://www.africacarbonforum.com/2015/english/presentations.htm (accessed: 12 June 2015</a:t>
            </a:r>
            <a:r>
              <a:rPr lang="en-US" sz="1600" dirty="0" smtClean="0"/>
              <a:t>).</a:t>
            </a:r>
            <a:endParaRPr lang="en-US" sz="1600" dirty="0"/>
          </a:p>
          <a:p>
            <a:pPr>
              <a:spcBef>
                <a:spcPts val="1200"/>
              </a:spcBef>
            </a:pPr>
            <a:r>
              <a:rPr lang="en-US" sz="1600" dirty="0" err="1"/>
              <a:t>NewClimate</a:t>
            </a:r>
            <a:r>
              <a:rPr lang="en-US" sz="1600" dirty="0"/>
              <a:t> institute (2015) Status of INDC preparation worldwide. Available via: http://files.newclimate.org/indc-preparation-progress/ (accessed: 05 August 2015</a:t>
            </a:r>
            <a:r>
              <a:rPr lang="en-US" sz="1600" dirty="0" smtClean="0"/>
              <a:t>).</a:t>
            </a:r>
            <a:endParaRPr lang="en-US" sz="1600" dirty="0"/>
          </a:p>
          <a:p>
            <a:pPr>
              <a:spcBef>
                <a:spcPts val="1200"/>
              </a:spcBef>
            </a:pPr>
            <a:r>
              <a:rPr lang="en-US" sz="1600" dirty="0"/>
              <a:t>UNFCCC (2014) Lima call for climate action, Decision -/CP.20, December 2014. Available via: https://unfccc.int/files/meetings/lima_dec_2014/application/pdf/auv_cop20_lima_call_for_climate_action.pdf (accessed: 15 July 2015</a:t>
            </a:r>
            <a:r>
              <a:rPr lang="en-US" sz="1600" dirty="0" smtClean="0"/>
              <a:t>).</a:t>
            </a:r>
            <a:endParaRPr lang="en-US" sz="1600" dirty="0"/>
          </a:p>
          <a:p>
            <a:pPr>
              <a:spcBef>
                <a:spcPts val="1200"/>
              </a:spcBef>
            </a:pPr>
            <a:r>
              <a:rPr lang="en-US" sz="1600" dirty="0"/>
              <a:t>Van </a:t>
            </a:r>
            <a:r>
              <a:rPr lang="en-US" sz="1600" dirty="0" err="1"/>
              <a:t>Asselt</a:t>
            </a:r>
            <a:r>
              <a:rPr lang="en-US" sz="1600" dirty="0"/>
              <a:t>, H., </a:t>
            </a:r>
            <a:r>
              <a:rPr lang="en-US" sz="1600" dirty="0" err="1"/>
              <a:t>Saelen</a:t>
            </a:r>
            <a:r>
              <a:rPr lang="en-US" sz="1600" dirty="0"/>
              <a:t>, H. and </a:t>
            </a:r>
            <a:r>
              <a:rPr lang="en-US" sz="1600" dirty="0" err="1"/>
              <a:t>Pauw</a:t>
            </a:r>
            <a:r>
              <a:rPr lang="en-US" sz="1600" dirty="0"/>
              <a:t>, P. (2015) Assessment and Review under a 2015 Climate Change Agreement, Nordic Council of Ministers 2015. Available via: http://norden.diva-portal.org/smash/get/diva2:797336/FULLTEXT01.pdf (accessed: 15 July 2014</a:t>
            </a:r>
            <a:r>
              <a:rPr lang="en-US" sz="1600" dirty="0" smtClean="0"/>
              <a:t>).</a:t>
            </a:r>
            <a:endParaRPr lang="en-US" sz="1600" dirty="0"/>
          </a:p>
          <a:p>
            <a:pPr>
              <a:spcBef>
                <a:spcPts val="1200"/>
              </a:spcBef>
            </a:pPr>
            <a:r>
              <a:rPr lang="en-US" sz="1600" dirty="0"/>
              <a:t>Van Tilburg, X., Cameron, L., Harms, N., </a:t>
            </a:r>
            <a:r>
              <a:rPr lang="en-US" sz="1600" dirty="0" err="1"/>
              <a:t>Esser</a:t>
            </a:r>
            <a:r>
              <a:rPr lang="en-US" sz="1600" dirty="0"/>
              <a:t>, L. and </a:t>
            </a:r>
            <a:r>
              <a:rPr lang="en-US" sz="1600" dirty="0" err="1"/>
              <a:t>Afandor</a:t>
            </a:r>
            <a:r>
              <a:rPr lang="en-US" sz="1600" dirty="0"/>
              <a:t>, A. (2015) Status Report on Nationally Appropriate Mitigation Actions (NAMAs). Mid-year update 2015. ECN Policy Studies/ </a:t>
            </a:r>
            <a:r>
              <a:rPr lang="en-US" sz="1600" dirty="0" err="1"/>
              <a:t>Ecofys</a:t>
            </a:r>
            <a:r>
              <a:rPr lang="en-US" sz="1600" dirty="0"/>
              <a:t>, 2015. Available via: http://mitigationpartnership.net/sites/default/files/nama-status-report-june-2015.pdf (accessed: 12 June 2015).</a:t>
            </a:r>
            <a:endParaRPr lang="en-US" sz="1600" dirty="0" smtClean="0"/>
          </a:p>
        </p:txBody>
      </p:sp>
    </p:spTree>
    <p:extLst>
      <p:ext uri="{BB962C8B-B14F-4D97-AF65-F5344CB8AC3E}">
        <p14:creationId xmlns:p14="http://schemas.microsoft.com/office/powerpoint/2010/main" val="2765425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816768" cy="365125"/>
          </a:xfrm>
        </p:spPr>
        <p:txBody>
          <a:bodyPr/>
          <a:lstStyle/>
          <a:p>
            <a:fld id="{CD6F2A80-D20E-446C-B673-7986A757B4D1}" type="slidenum">
              <a:rPr lang="en-GB" b="1" smtClean="0">
                <a:solidFill>
                  <a:schemeClr val="bg1"/>
                </a:solidFill>
              </a:rPr>
              <a:t>49</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Annex I: Major types of INDC and options for expression</a:t>
            </a:r>
            <a:endParaRPr lang="en-GB" sz="2000" dirty="0">
              <a:solidFill>
                <a:schemeClr val="bg1"/>
              </a:solidFill>
            </a:endParaRPr>
          </a:p>
        </p:txBody>
      </p:sp>
      <p:pic>
        <p:nvPicPr>
          <p:cNvPr id="19" name="Picture 18"/>
          <p:cNvPicPr>
            <a:picLocks noChangeAspect="1"/>
          </p:cNvPicPr>
          <p:nvPr/>
        </p:nvPicPr>
        <p:blipFill>
          <a:blip r:embed="rId4"/>
          <a:stretch>
            <a:fillRect/>
          </a:stretch>
        </p:blipFill>
        <p:spPr>
          <a:xfrm>
            <a:off x="171785" y="672266"/>
            <a:ext cx="8841979" cy="5228963"/>
          </a:xfrm>
          <a:prstGeom prst="rect">
            <a:avLst/>
          </a:prstGeom>
        </p:spPr>
      </p:pic>
    </p:spTree>
    <p:extLst>
      <p:ext uri="{BB962C8B-B14F-4D97-AF65-F5344CB8AC3E}">
        <p14:creationId xmlns:p14="http://schemas.microsoft.com/office/powerpoint/2010/main" val="3148882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5</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Introduction</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Context</a:t>
            </a:r>
            <a:endParaRPr lang="en-GB" sz="2000" b="1" dirty="0"/>
          </a:p>
        </p:txBody>
      </p:sp>
      <p:sp>
        <p:nvSpPr>
          <p:cNvPr id="24" name="Title 1"/>
          <p:cNvSpPr txBox="1">
            <a:spLocks/>
          </p:cNvSpPr>
          <p:nvPr/>
        </p:nvSpPr>
        <p:spPr>
          <a:xfrm>
            <a:off x="324185" y="3193576"/>
            <a:ext cx="8838865" cy="13606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600"/>
              </a:spcAft>
            </a:pPr>
            <a:r>
              <a:rPr lang="en-US" sz="1800" b="1" dirty="0" smtClean="0">
                <a:latin typeface="+mn-lt"/>
              </a:rPr>
              <a:t>Methodology</a:t>
            </a:r>
            <a:r>
              <a:rPr lang="en-US" sz="1800" dirty="0" smtClean="0">
                <a:latin typeface="+mn-lt"/>
              </a:rPr>
              <a:t>:</a:t>
            </a:r>
          </a:p>
          <a:p>
            <a:pPr marL="457200" indent="-457200">
              <a:buAutoNum type="arabicParenR"/>
            </a:pPr>
            <a:r>
              <a:rPr lang="en-US" sz="1800" dirty="0" smtClean="0">
                <a:latin typeface="+mn-lt"/>
              </a:rPr>
              <a:t>Collection of information through </a:t>
            </a:r>
            <a:r>
              <a:rPr lang="en-US" sz="1800" b="1" dirty="0" smtClean="0">
                <a:latin typeface="+mn-lt"/>
              </a:rPr>
              <a:t>online surveys </a:t>
            </a:r>
            <a:r>
              <a:rPr lang="en-US" sz="1800" dirty="0" smtClean="0">
                <a:latin typeface="+mn-lt"/>
              </a:rPr>
              <a:t>and </a:t>
            </a:r>
            <a:r>
              <a:rPr lang="en-US" sz="1800" b="1" dirty="0" smtClean="0">
                <a:latin typeface="+mn-lt"/>
              </a:rPr>
              <a:t>detailed interviews</a:t>
            </a:r>
          </a:p>
          <a:p>
            <a:pPr marL="457200" indent="-457200">
              <a:buAutoNum type="arabicParenR"/>
            </a:pPr>
            <a:r>
              <a:rPr lang="en-US" sz="1800" dirty="0" smtClean="0">
                <a:latin typeface="+mn-lt"/>
              </a:rPr>
              <a:t>Analysis </a:t>
            </a:r>
            <a:r>
              <a:rPr lang="en-US" sz="1800" dirty="0">
                <a:latin typeface="+mn-lt"/>
              </a:rPr>
              <a:t>of information to distil </a:t>
            </a:r>
            <a:r>
              <a:rPr lang="en-US" sz="1800" b="1" dirty="0">
                <a:latin typeface="+mn-lt"/>
              </a:rPr>
              <a:t>lessons learned </a:t>
            </a:r>
            <a:r>
              <a:rPr lang="en-US" sz="1800" dirty="0">
                <a:latin typeface="+mn-lt"/>
              </a:rPr>
              <a:t>and </a:t>
            </a:r>
            <a:r>
              <a:rPr lang="en-US" sz="1800" b="1" dirty="0">
                <a:latin typeface="+mn-lt"/>
              </a:rPr>
              <a:t>relevant knowledge </a:t>
            </a:r>
            <a:r>
              <a:rPr lang="en-US" sz="1800" dirty="0">
                <a:latin typeface="+mn-lt"/>
              </a:rPr>
              <a:t>for international </a:t>
            </a:r>
            <a:r>
              <a:rPr lang="en-US" sz="1800" dirty="0" smtClean="0">
                <a:latin typeface="+mn-lt"/>
              </a:rPr>
              <a:t>processes</a:t>
            </a:r>
          </a:p>
          <a:p>
            <a:pPr marL="457200" indent="-457200">
              <a:buAutoNum type="arabicParenR"/>
            </a:pPr>
            <a:r>
              <a:rPr lang="en-US" sz="1800" dirty="0" smtClean="0">
                <a:latin typeface="+mn-lt"/>
              </a:rPr>
              <a:t>Multiple </a:t>
            </a:r>
            <a:r>
              <a:rPr lang="en-US" sz="1800" b="1" dirty="0" smtClean="0">
                <a:latin typeface="+mn-lt"/>
              </a:rPr>
              <a:t>knowledge sharing activities</a:t>
            </a:r>
            <a:endParaRPr lang="en-US" sz="18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355248734"/>
              </p:ext>
            </p:extLst>
          </p:nvPr>
        </p:nvGraphicFramePr>
        <p:xfrm>
          <a:off x="348119" y="2004651"/>
          <a:ext cx="8478621" cy="1133180"/>
        </p:xfrm>
        <a:graphic>
          <a:graphicData uri="http://schemas.openxmlformats.org/drawingml/2006/table">
            <a:tbl>
              <a:tblPr firstRow="1" bandRow="1">
                <a:tableStyleId>{5C22544A-7EE6-4342-B048-85BDC9FD1C3A}</a:tableStyleId>
              </a:tblPr>
              <a:tblGrid>
                <a:gridCol w="8478621"/>
              </a:tblGrid>
              <a:tr h="433275">
                <a:tc>
                  <a:txBody>
                    <a:bodyPr/>
                    <a:lstStyle/>
                    <a:p>
                      <a:pPr algn="ctr"/>
                      <a:r>
                        <a:rPr lang="en-GB" sz="2000" noProof="0" dirty="0" smtClean="0">
                          <a:solidFill>
                            <a:schemeClr val="bg1"/>
                          </a:solidFill>
                        </a:rPr>
                        <a:t>Objective of this</a:t>
                      </a:r>
                      <a:r>
                        <a:rPr lang="en-GB" sz="2000" baseline="0" noProof="0" dirty="0" smtClean="0">
                          <a:solidFill>
                            <a:schemeClr val="bg1"/>
                          </a:solidFill>
                        </a:rPr>
                        <a:t> presentation</a:t>
                      </a:r>
                      <a:endParaRPr lang="en-GB" sz="2000" noProof="0" dirty="0">
                        <a:solidFill>
                          <a:schemeClr val="bg1"/>
                        </a:solidFill>
                      </a:endParaRPr>
                    </a:p>
                  </a:txBody>
                  <a:tcPr>
                    <a:solidFill>
                      <a:schemeClr val="accent1"/>
                    </a:solidFill>
                  </a:tcPr>
                </a:tc>
              </a:tr>
              <a:tr h="699905">
                <a:tc>
                  <a:txBody>
                    <a:bodyPr/>
                    <a:lstStyle/>
                    <a:p>
                      <a:pPr algn="ctr"/>
                      <a:r>
                        <a:rPr lang="en-US" sz="1600" b="1" kern="1200" dirty="0" smtClean="0">
                          <a:solidFill>
                            <a:schemeClr val="dk1"/>
                          </a:solidFill>
                          <a:effectLst/>
                          <a:latin typeface="+mn-lt"/>
                          <a:ea typeface="+mn-ea"/>
                          <a:cs typeface="+mn-cs"/>
                        </a:rPr>
                        <a:t>Enable knowledge sharing, peer-to-peer learning and identification of good</a:t>
                      </a:r>
                      <a:r>
                        <a:rPr lang="en-US" sz="1600" b="1" kern="1200" baseline="0" dirty="0" smtClean="0">
                          <a:solidFill>
                            <a:schemeClr val="dk1"/>
                          </a:solidFill>
                          <a:effectLst/>
                          <a:latin typeface="+mn-lt"/>
                          <a:ea typeface="+mn-ea"/>
                          <a:cs typeface="+mn-cs"/>
                        </a:rPr>
                        <a:t> practices for INDC preparation through analysis of approaches and progress worldwide</a:t>
                      </a:r>
                      <a:r>
                        <a:rPr lang="en-US" sz="1600" b="1" kern="1200" dirty="0" smtClean="0">
                          <a:solidFill>
                            <a:schemeClr val="dk1"/>
                          </a:solidFill>
                          <a:effectLst/>
                          <a:latin typeface="+mn-lt"/>
                          <a:ea typeface="+mn-ea"/>
                          <a:cs typeface="+mn-cs"/>
                        </a:rPr>
                        <a:t>.</a:t>
                      </a:r>
                      <a:endParaRPr lang="de-DE" sz="1600" b="1" dirty="0"/>
                    </a:p>
                  </a:txBody>
                  <a:tcPr/>
                </a:tc>
              </a:tr>
            </a:tbl>
          </a:graphicData>
        </a:graphic>
      </p:graphicFrame>
      <p:sp>
        <p:nvSpPr>
          <p:cNvPr id="4" name="Rectangle 3"/>
          <p:cNvSpPr/>
          <p:nvPr/>
        </p:nvSpPr>
        <p:spPr>
          <a:xfrm>
            <a:off x="324185" y="4637234"/>
            <a:ext cx="8281933" cy="1201226"/>
          </a:xfrm>
          <a:prstGeom prst="rect">
            <a:avLst/>
          </a:prstGeom>
        </p:spPr>
        <p:txBody>
          <a:bodyPr wrap="square">
            <a:spAutoFit/>
          </a:bodyPr>
          <a:lstStyle/>
          <a:p>
            <a:pPr lvl="0">
              <a:lnSpc>
                <a:spcPct val="107000"/>
              </a:lnSpc>
              <a:spcAft>
                <a:spcPts val="600"/>
              </a:spcAft>
              <a:tabLst>
                <a:tab pos="457200" algn="l"/>
              </a:tabLst>
            </a:pPr>
            <a:r>
              <a:rPr lang="en-US" b="1" dirty="0" smtClean="0">
                <a:latin typeface="Calibri" panose="020F0502020204030204" pitchFamily="34" charset="0"/>
                <a:ea typeface="Calibri" panose="020F0502020204030204" pitchFamily="34" charset="0"/>
                <a:cs typeface="Times New Roman" panose="02020603050405020304" pitchFamily="18" charset="0"/>
              </a:rPr>
              <a:t>Statistics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lvl="0" indent="-285750">
              <a:lnSpc>
                <a:spcPct val="70000"/>
              </a:lnSpc>
              <a:spcAft>
                <a:spcPts val="600"/>
              </a:spcAft>
              <a:buFont typeface="Arial" panose="020B0604020202020204" pitchFamily="34" charset="0"/>
              <a:buChar char="•"/>
              <a:tabLst>
                <a:tab pos="457200" algn="l"/>
              </a:tabLst>
            </a:pPr>
            <a:r>
              <a:rPr lang="en-US" dirty="0" smtClean="0">
                <a:ea typeface="+mj-ea"/>
                <a:cs typeface="+mj-cs"/>
              </a:rPr>
              <a:t>Data collected from 125 countries; updated monthly from February to July 2015</a:t>
            </a:r>
          </a:p>
          <a:p>
            <a:pPr lvl="0" indent="-285750">
              <a:lnSpc>
                <a:spcPct val="70000"/>
              </a:lnSpc>
              <a:spcAft>
                <a:spcPts val="600"/>
              </a:spcAft>
              <a:buFont typeface="Arial" panose="020B0604020202020204" pitchFamily="34" charset="0"/>
              <a:buChar char="•"/>
              <a:tabLst>
                <a:tab pos="457200" algn="l"/>
              </a:tabLst>
            </a:pPr>
            <a:r>
              <a:rPr lang="en-US" dirty="0" smtClean="0">
                <a:ea typeface="+mj-ea"/>
                <a:cs typeface="+mj-cs"/>
              </a:rPr>
              <a:t>44 </a:t>
            </a:r>
            <a:r>
              <a:rPr lang="en-US" dirty="0">
                <a:ea typeface="+mj-ea"/>
                <a:cs typeface="+mj-cs"/>
              </a:rPr>
              <a:t>detailed </a:t>
            </a:r>
            <a:r>
              <a:rPr lang="en-US" dirty="0" smtClean="0">
                <a:ea typeface="+mj-ea"/>
                <a:cs typeface="+mj-cs"/>
              </a:rPr>
              <a:t>interviews </a:t>
            </a:r>
            <a:r>
              <a:rPr lang="en-US" dirty="0">
                <a:ea typeface="+mj-ea"/>
                <a:cs typeface="+mj-cs"/>
              </a:rPr>
              <a:t>with high-level country </a:t>
            </a:r>
            <a:r>
              <a:rPr lang="en-US" dirty="0" smtClean="0">
                <a:ea typeface="+mj-ea"/>
                <a:cs typeface="+mj-cs"/>
              </a:rPr>
              <a:t>representatives</a:t>
            </a:r>
          </a:p>
          <a:p>
            <a:pPr lvl="0" indent="-285750">
              <a:lnSpc>
                <a:spcPct val="70000"/>
              </a:lnSpc>
              <a:spcAft>
                <a:spcPts val="600"/>
              </a:spcAft>
              <a:buFont typeface="Arial" panose="020B0604020202020204" pitchFamily="34" charset="0"/>
              <a:buChar char="•"/>
              <a:tabLst>
                <a:tab pos="457200" algn="l"/>
              </a:tabLst>
            </a:pPr>
            <a:r>
              <a:rPr lang="en-US" dirty="0" smtClean="0">
                <a:ea typeface="+mj-ea"/>
                <a:cs typeface="+mj-cs"/>
              </a:rPr>
              <a:t>Coverage includes countries from all regions and levels of economic development</a:t>
            </a:r>
            <a:endParaRPr lang="en-US" dirty="0">
              <a:ea typeface="+mj-ea"/>
              <a:cs typeface="+mj-cs"/>
            </a:endParaRPr>
          </a:p>
        </p:txBody>
      </p:sp>
      <p:graphicFrame>
        <p:nvGraphicFramePr>
          <p:cNvPr id="33" name="Table 32"/>
          <p:cNvGraphicFramePr>
            <a:graphicFrameLocks noGrp="1"/>
          </p:cNvGraphicFramePr>
          <p:nvPr>
            <p:extLst>
              <p:ext uri="{D42A27DB-BD31-4B8C-83A1-F6EECF244321}">
                <p14:modId xmlns:p14="http://schemas.microsoft.com/office/powerpoint/2010/main" val="3443069576"/>
              </p:ext>
            </p:extLst>
          </p:nvPr>
        </p:nvGraphicFramePr>
        <p:xfrm>
          <a:off x="0" y="1111023"/>
          <a:ext cx="9143999" cy="909242"/>
        </p:xfrm>
        <a:graphic>
          <a:graphicData uri="http://schemas.openxmlformats.org/drawingml/2006/table">
            <a:tbl>
              <a:tblPr firstRow="1" bandRow="1">
                <a:tableStyleId>{5C22544A-7EE6-4342-B048-85BDC9FD1C3A}</a:tableStyleId>
              </a:tblPr>
              <a:tblGrid>
                <a:gridCol w="9143999"/>
              </a:tblGrid>
              <a:tr h="909242">
                <a:tc>
                  <a:txBody>
                    <a:bodyPr/>
                    <a:lstStyle/>
                    <a:p>
                      <a:r>
                        <a:rPr lang="en-US" sz="1800" b="1" dirty="0" smtClean="0">
                          <a:solidFill>
                            <a:schemeClr val="tx1"/>
                          </a:solidFill>
                          <a:latin typeface="+mn-lt"/>
                        </a:rPr>
                        <a:t>The global challenge</a:t>
                      </a:r>
                      <a:r>
                        <a:rPr lang="en-US" sz="1800" dirty="0" smtClean="0">
                          <a:solidFill>
                            <a:schemeClr val="tx1"/>
                          </a:solidFill>
                          <a:latin typeface="+mn-lt"/>
                        </a:rPr>
                        <a:t>: </a:t>
                      </a:r>
                      <a:r>
                        <a:rPr lang="en-US" sz="1800" b="0" dirty="0" smtClean="0">
                          <a:solidFill>
                            <a:schemeClr val="tx1"/>
                          </a:solidFill>
                          <a:latin typeface="+mn-lt"/>
                        </a:rPr>
                        <a:t>Achievement</a:t>
                      </a:r>
                      <a:r>
                        <a:rPr lang="en-US" sz="1800" b="0" baseline="0" dirty="0" smtClean="0">
                          <a:solidFill>
                            <a:schemeClr val="tx1"/>
                          </a:solidFill>
                          <a:latin typeface="+mn-lt"/>
                        </a:rPr>
                        <a:t> of an </a:t>
                      </a:r>
                      <a:r>
                        <a:rPr lang="en-US" sz="1800" b="0" dirty="0" smtClean="0">
                          <a:solidFill>
                            <a:schemeClr val="tx1"/>
                          </a:solidFill>
                          <a:latin typeface="+mn-lt"/>
                        </a:rPr>
                        <a:t>ambitious global climate agreement at COP21</a:t>
                      </a:r>
                    </a:p>
                    <a:p>
                      <a:endParaRPr lang="en-US" sz="800" b="1" baseline="0" dirty="0" smtClean="0">
                        <a:solidFill>
                          <a:schemeClr val="accent6">
                            <a:lumMod val="40000"/>
                            <a:lumOff val="60000"/>
                          </a:schemeClr>
                        </a:solidFill>
                        <a:latin typeface="+mn-lt"/>
                      </a:endParaRPr>
                    </a:p>
                    <a:p>
                      <a:r>
                        <a:rPr lang="en-US" sz="1800" b="1" dirty="0" smtClean="0">
                          <a:solidFill>
                            <a:schemeClr val="tx1"/>
                          </a:solidFill>
                          <a:latin typeface="+mn-lt"/>
                        </a:rPr>
                        <a:t>The national challenge</a:t>
                      </a:r>
                      <a:r>
                        <a:rPr lang="en-US" sz="1800" dirty="0" smtClean="0">
                          <a:solidFill>
                            <a:schemeClr val="tx1"/>
                          </a:solidFill>
                          <a:latin typeface="+mn-lt"/>
                        </a:rPr>
                        <a:t>:</a:t>
                      </a:r>
                      <a:r>
                        <a:rPr lang="en-US" sz="1800" dirty="0" smtClean="0">
                          <a:solidFill>
                            <a:schemeClr val="bg1"/>
                          </a:solidFill>
                          <a:latin typeface="+mn-lt"/>
                        </a:rPr>
                        <a:t> </a:t>
                      </a:r>
                      <a:r>
                        <a:rPr lang="en-US" sz="1800" b="0" dirty="0" smtClean="0">
                          <a:solidFill>
                            <a:schemeClr val="tx1"/>
                          </a:solidFill>
                          <a:latin typeface="+mn-lt"/>
                        </a:rPr>
                        <a:t>Development of Intended Nationally Determined Contributions (INDCs)</a:t>
                      </a:r>
                    </a:p>
                  </a:txBody>
                  <a:tcPr>
                    <a:solidFill>
                      <a:schemeClr val="bg1"/>
                    </a:solidFill>
                  </a:tcPr>
                </a:tc>
              </a:tr>
            </a:tbl>
          </a:graphicData>
        </a:graphic>
      </p:graphicFrame>
    </p:spTree>
    <p:extLst>
      <p:ext uri="{BB962C8B-B14F-4D97-AF65-F5344CB8AC3E}">
        <p14:creationId xmlns:p14="http://schemas.microsoft.com/office/powerpoint/2010/main" val="339075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6</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Introduction</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Planned submissions</a:t>
            </a:r>
            <a:endParaRPr lang="en-GB" sz="2000" b="1" dirty="0"/>
          </a:p>
        </p:txBody>
      </p:sp>
      <p:sp>
        <p:nvSpPr>
          <p:cNvPr id="21" name="TextBox 20"/>
          <p:cNvSpPr txBox="1">
            <a:spLocks noChangeArrowheads="1"/>
          </p:cNvSpPr>
          <p:nvPr/>
        </p:nvSpPr>
        <p:spPr bwMode="auto">
          <a:xfrm>
            <a:off x="695590" y="4389242"/>
            <a:ext cx="7640535" cy="120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5542" tIns="42771" rIns="85542" bIns="42771">
            <a:spAutoFit/>
          </a:bodyPr>
          <a:lstStyle>
            <a:lvl1pPr marL="457200" indent="-457200" eaLnBrk="0" hangingPunct="0">
              <a:buSzPct val="120000"/>
              <a:defRPr sz="1600">
                <a:solidFill>
                  <a:schemeClr val="tx1"/>
                </a:solidFill>
                <a:latin typeface="Arial" charset="0"/>
              </a:defRPr>
            </a:lvl1pPr>
            <a:lvl2pPr marL="742950" indent="-285750" eaLnBrk="0" hangingPunct="0">
              <a:buSzPct val="120000"/>
              <a:buChar char="•"/>
              <a:defRPr sz="1600">
                <a:solidFill>
                  <a:schemeClr val="tx1"/>
                </a:solidFill>
                <a:latin typeface="Arial" charset="0"/>
              </a:defRPr>
            </a:lvl2pPr>
            <a:lvl3pPr marL="1143000" indent="-228600" eaLnBrk="0" hangingPunct="0">
              <a:buChar char="–"/>
              <a:defRPr sz="1600">
                <a:solidFill>
                  <a:schemeClr val="tx1"/>
                </a:solidFill>
                <a:latin typeface="Arial" charset="0"/>
              </a:defRPr>
            </a:lvl3pPr>
            <a:lvl4pPr marL="1600200" indent="-228600" eaLnBrk="0" hangingPunct="0">
              <a:buSzPct val="89000"/>
              <a:buChar char="•"/>
              <a:defRPr sz="1600">
                <a:solidFill>
                  <a:schemeClr val="tx1"/>
                </a:solidFill>
                <a:latin typeface="Arial" charset="0"/>
              </a:defRPr>
            </a:lvl4pPr>
            <a:lvl5pPr marL="2057400" indent="-228600" eaLnBrk="0" hangingPunct="0">
              <a:buSzPct val="75000"/>
              <a:buChar char="–"/>
              <a:defRPr sz="1600">
                <a:solidFill>
                  <a:schemeClr val="tx1"/>
                </a:solidFill>
                <a:latin typeface="Arial" charset="0"/>
              </a:defRPr>
            </a:lvl5pPr>
            <a:lvl6pPr marL="2514600" indent="-228600" eaLnBrk="0" fontAlgn="base" hangingPunct="0">
              <a:spcBef>
                <a:spcPct val="0"/>
              </a:spcBef>
              <a:spcAft>
                <a:spcPct val="0"/>
              </a:spcAft>
              <a:buSzPct val="75000"/>
              <a:buChar char="–"/>
              <a:defRPr sz="1600">
                <a:solidFill>
                  <a:schemeClr val="tx1"/>
                </a:solidFill>
                <a:latin typeface="Arial" charset="0"/>
              </a:defRPr>
            </a:lvl6pPr>
            <a:lvl7pPr marL="2971800" indent="-228600" eaLnBrk="0" fontAlgn="base" hangingPunct="0">
              <a:spcBef>
                <a:spcPct val="0"/>
              </a:spcBef>
              <a:spcAft>
                <a:spcPct val="0"/>
              </a:spcAft>
              <a:buSzPct val="75000"/>
              <a:buChar char="–"/>
              <a:defRPr sz="1600">
                <a:solidFill>
                  <a:schemeClr val="tx1"/>
                </a:solidFill>
                <a:latin typeface="Arial" charset="0"/>
              </a:defRPr>
            </a:lvl7pPr>
            <a:lvl8pPr marL="3429000" indent="-228600" eaLnBrk="0" fontAlgn="base" hangingPunct="0">
              <a:spcBef>
                <a:spcPct val="0"/>
              </a:spcBef>
              <a:spcAft>
                <a:spcPct val="0"/>
              </a:spcAft>
              <a:buSzPct val="75000"/>
              <a:buChar char="–"/>
              <a:defRPr sz="1600">
                <a:solidFill>
                  <a:schemeClr val="tx1"/>
                </a:solidFill>
                <a:latin typeface="Arial" charset="0"/>
              </a:defRPr>
            </a:lvl8pPr>
            <a:lvl9pPr marL="3886200" indent="-228600" eaLnBrk="0" fontAlgn="base" hangingPunct="0">
              <a:spcBef>
                <a:spcPct val="0"/>
              </a:spcBef>
              <a:spcAft>
                <a:spcPct val="0"/>
              </a:spcAft>
              <a:buSzPct val="75000"/>
              <a:buChar char="–"/>
              <a:defRPr sz="1600">
                <a:solidFill>
                  <a:schemeClr val="tx1"/>
                </a:solidFill>
                <a:latin typeface="Arial" charset="0"/>
              </a:defRPr>
            </a:lvl9pPr>
          </a:lstStyle>
          <a:p>
            <a:pPr eaLnBrk="1" hangingPunct="1">
              <a:spcAft>
                <a:spcPts val="0"/>
              </a:spcAft>
              <a:buSzTx/>
              <a:buFont typeface="Wingdings" pitchFamily="2" charset="2"/>
              <a:buChar char="§"/>
            </a:pPr>
            <a:r>
              <a:rPr lang="en-GB" altLang="en-US" sz="1800" dirty="0" smtClean="0">
                <a:latin typeface="Calibri" pitchFamily="34" charset="0"/>
                <a:cs typeface="Times New Roman" pitchFamily="18" charset="0"/>
              </a:rPr>
              <a:t>22 submissions received –  approx. 60% of emissions</a:t>
            </a:r>
          </a:p>
          <a:p>
            <a:pPr eaLnBrk="1" hangingPunct="1">
              <a:spcAft>
                <a:spcPts val="0"/>
              </a:spcAft>
              <a:buSzTx/>
              <a:buFont typeface="Wingdings" pitchFamily="2" charset="2"/>
              <a:buChar char="§"/>
            </a:pPr>
            <a:r>
              <a:rPr lang="en-GB" altLang="en-US" sz="1800" dirty="0" smtClean="0">
                <a:latin typeface="Calibri" pitchFamily="34" charset="0"/>
                <a:cs typeface="Times New Roman" pitchFamily="18" charset="0"/>
              </a:rPr>
              <a:t>End of August: 66% of emissions expected</a:t>
            </a:r>
          </a:p>
          <a:p>
            <a:pPr eaLnBrk="1" hangingPunct="1">
              <a:spcAft>
                <a:spcPts val="0"/>
              </a:spcAft>
              <a:buSzTx/>
              <a:buFont typeface="Wingdings" pitchFamily="2" charset="2"/>
              <a:buChar char="§"/>
            </a:pPr>
            <a:r>
              <a:rPr lang="en-GB" altLang="en-US" sz="1800" dirty="0" smtClean="0">
                <a:latin typeface="Calibri" pitchFamily="34" charset="0"/>
                <a:cs typeface="Times New Roman" pitchFamily="18" charset="0"/>
              </a:rPr>
              <a:t>End of September: 76% of emissions expected</a:t>
            </a:r>
          </a:p>
          <a:p>
            <a:pPr eaLnBrk="1" hangingPunct="1">
              <a:spcAft>
                <a:spcPts val="0"/>
              </a:spcAft>
              <a:buSzTx/>
              <a:buFont typeface="Wingdings" pitchFamily="2" charset="2"/>
              <a:buChar char="§"/>
            </a:pPr>
            <a:r>
              <a:rPr lang="en-GB" altLang="en-US" sz="1800" dirty="0" smtClean="0">
                <a:latin typeface="Calibri" pitchFamily="34" charset="0"/>
                <a:cs typeface="Times New Roman" pitchFamily="18" charset="0"/>
              </a:rPr>
              <a:t>End of October</a:t>
            </a:r>
            <a:r>
              <a:rPr lang="en-GB" altLang="en-US" sz="1800" dirty="0">
                <a:latin typeface="Calibri" pitchFamily="34" charset="0"/>
                <a:cs typeface="Times New Roman" pitchFamily="18" charset="0"/>
              </a:rPr>
              <a:t>: Up to at least 80 submissions </a:t>
            </a:r>
            <a:r>
              <a:rPr lang="en-GB" altLang="en-US" sz="1800" dirty="0" smtClean="0">
                <a:latin typeface="Calibri" pitchFamily="34" charset="0"/>
                <a:cs typeface="Times New Roman" pitchFamily="18" charset="0"/>
              </a:rPr>
              <a:t>- 83% of emissions expected</a:t>
            </a:r>
            <a:endParaRPr lang="en-GB" altLang="en-US" sz="1800" dirty="0">
              <a:latin typeface="Calibri" pitchFamily="34" charset="0"/>
              <a:cs typeface="Times New Roman" pitchFamily="18" charset="0"/>
            </a:endParaRPr>
          </a:p>
        </p:txBody>
      </p:sp>
      <p:sp>
        <p:nvSpPr>
          <p:cNvPr id="22" name="TextBox 21"/>
          <p:cNvSpPr txBox="1"/>
          <p:nvPr/>
        </p:nvSpPr>
        <p:spPr>
          <a:xfrm>
            <a:off x="695590" y="5624230"/>
            <a:ext cx="7955086" cy="276999"/>
          </a:xfrm>
          <a:prstGeom prst="rect">
            <a:avLst/>
          </a:prstGeom>
          <a:noFill/>
        </p:spPr>
        <p:txBody>
          <a:bodyPr wrap="square" rtlCol="0">
            <a:spAutoFit/>
          </a:bodyPr>
          <a:lstStyle/>
          <a:p>
            <a:r>
              <a:rPr lang="en-US" sz="1200" dirty="0"/>
              <a:t>Source</a:t>
            </a:r>
            <a:r>
              <a:rPr lang="en-US" sz="1200" dirty="0" smtClean="0"/>
              <a:t>: </a:t>
            </a:r>
            <a:r>
              <a:rPr lang="en-US" sz="1200" dirty="0" smtClean="0">
                <a:hlinkClick r:id="rId4"/>
              </a:rPr>
              <a:t>http:</a:t>
            </a:r>
            <a:r>
              <a:rPr lang="en-US" sz="1200" dirty="0">
                <a:hlinkClick r:id="rId4"/>
              </a:rPr>
              <a:t>//files.newclimate.org/indc-</a:t>
            </a:r>
            <a:r>
              <a:rPr lang="en-US" sz="1200" dirty="0" smtClean="0">
                <a:hlinkClick r:id="rId4"/>
              </a:rPr>
              <a:t>preparation</a:t>
            </a:r>
            <a:r>
              <a:rPr lang="en-US" sz="1200" dirty="0">
                <a:hlinkClick r:id="rId4"/>
              </a:rPr>
              <a:t>-progress</a:t>
            </a:r>
            <a:r>
              <a:rPr lang="en-US" sz="1200" dirty="0" smtClean="0">
                <a:hlinkClick r:id="rId4"/>
              </a:rPr>
              <a:t>/</a:t>
            </a:r>
            <a:r>
              <a:rPr lang="en-US" sz="1200" dirty="0" smtClean="0"/>
              <a:t> </a:t>
            </a:r>
            <a:endParaRPr lang="en-US" sz="1200" dirty="0"/>
          </a:p>
        </p:txBody>
      </p:sp>
      <p:pic>
        <p:nvPicPr>
          <p:cNvPr id="24" name="Picture 23"/>
          <p:cNvPicPr>
            <a:picLocks noChangeAspect="1"/>
          </p:cNvPicPr>
          <p:nvPr/>
        </p:nvPicPr>
        <p:blipFill>
          <a:blip r:embed="rId5"/>
          <a:stretch>
            <a:fillRect/>
          </a:stretch>
        </p:blipFill>
        <p:spPr>
          <a:xfrm>
            <a:off x="0" y="1139903"/>
            <a:ext cx="9031716" cy="3359506"/>
          </a:xfrm>
          <a:prstGeom prst="rect">
            <a:avLst/>
          </a:prstGeom>
        </p:spPr>
      </p:pic>
    </p:spTree>
    <p:extLst>
      <p:ext uri="{BB962C8B-B14F-4D97-AF65-F5344CB8AC3E}">
        <p14:creationId xmlns:p14="http://schemas.microsoft.com/office/powerpoint/2010/main" val="27789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7</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Introduction</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Challenges in the preparation of INDCs</a:t>
            </a:r>
            <a:endParaRPr lang="en-GB" sz="2000" b="1" dirty="0"/>
          </a:p>
        </p:txBody>
      </p:sp>
      <p:sp>
        <p:nvSpPr>
          <p:cNvPr id="31" name="Title 1"/>
          <p:cNvSpPr txBox="1">
            <a:spLocks/>
          </p:cNvSpPr>
          <p:nvPr/>
        </p:nvSpPr>
        <p:spPr>
          <a:xfrm>
            <a:off x="171785" y="1200946"/>
            <a:ext cx="7848265"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mn-lt"/>
              </a:rPr>
              <a:t>Countries report 5 major challenges:</a:t>
            </a:r>
            <a:endParaRPr lang="en-US" sz="2400" dirty="0">
              <a:latin typeface="+mn-lt"/>
            </a:endParaRPr>
          </a:p>
        </p:txBody>
      </p:sp>
      <p:pic>
        <p:nvPicPr>
          <p:cNvPr id="11" name="Picture 10"/>
          <p:cNvPicPr>
            <a:picLocks noChangeAspect="1"/>
          </p:cNvPicPr>
          <p:nvPr/>
        </p:nvPicPr>
        <p:blipFill>
          <a:blip r:embed="rId4"/>
          <a:stretch>
            <a:fillRect/>
          </a:stretch>
        </p:blipFill>
        <p:spPr>
          <a:xfrm>
            <a:off x="7334250" y="1205391"/>
            <a:ext cx="1676400" cy="933450"/>
          </a:xfrm>
          <a:prstGeom prst="rect">
            <a:avLst/>
          </a:prstGeom>
        </p:spPr>
      </p:pic>
      <p:pic>
        <p:nvPicPr>
          <p:cNvPr id="12" name="Picture 11"/>
          <p:cNvPicPr>
            <a:picLocks noChangeAspect="1"/>
          </p:cNvPicPr>
          <p:nvPr/>
        </p:nvPicPr>
        <p:blipFill rotWithShape="1">
          <a:blip r:embed="rId5"/>
          <a:srcRect l="30879" t="6847"/>
          <a:stretch/>
        </p:blipFill>
        <p:spPr>
          <a:xfrm>
            <a:off x="2902595" y="2277563"/>
            <a:ext cx="5986663" cy="390192"/>
          </a:xfrm>
          <a:prstGeom prst="rect">
            <a:avLst/>
          </a:prstGeom>
        </p:spPr>
      </p:pic>
      <p:sp>
        <p:nvSpPr>
          <p:cNvPr id="14" name="Rectangle 13"/>
          <p:cNvSpPr/>
          <p:nvPr/>
        </p:nvSpPr>
        <p:spPr>
          <a:xfrm>
            <a:off x="171785" y="1935046"/>
            <a:ext cx="6413701" cy="400110"/>
          </a:xfrm>
          <a:prstGeom prst="rect">
            <a:avLst/>
          </a:prstGeom>
        </p:spPr>
        <p:txBody>
          <a:bodyPr wrap="square">
            <a:spAutoFit/>
          </a:bodyPr>
          <a:lstStyle/>
          <a:p>
            <a:r>
              <a:rPr lang="en-GB" sz="2000" i="1" dirty="0"/>
              <a:t>“Too short timeframes for undertaking </a:t>
            </a:r>
            <a:r>
              <a:rPr lang="en-GB" sz="2000" i="1" dirty="0" smtClean="0"/>
              <a:t>processes” </a:t>
            </a:r>
            <a:r>
              <a:rPr lang="en-GB" sz="2000" dirty="0" smtClean="0"/>
              <a:t>(88%)</a:t>
            </a:r>
            <a:endParaRPr lang="en-GB" sz="2000" dirty="0"/>
          </a:p>
        </p:txBody>
      </p:sp>
      <p:pic>
        <p:nvPicPr>
          <p:cNvPr id="15" name="Picture 14"/>
          <p:cNvPicPr>
            <a:picLocks noChangeAspect="1"/>
          </p:cNvPicPr>
          <p:nvPr/>
        </p:nvPicPr>
        <p:blipFill rotWithShape="1">
          <a:blip r:embed="rId6"/>
          <a:srcRect l="33991" t="3393"/>
          <a:stretch/>
        </p:blipFill>
        <p:spPr>
          <a:xfrm>
            <a:off x="2899361" y="3057833"/>
            <a:ext cx="5978508" cy="380841"/>
          </a:xfrm>
          <a:prstGeom prst="rect">
            <a:avLst/>
          </a:prstGeom>
        </p:spPr>
      </p:pic>
      <p:sp>
        <p:nvSpPr>
          <p:cNvPr id="16" name="Rectangle 15"/>
          <p:cNvSpPr/>
          <p:nvPr/>
        </p:nvSpPr>
        <p:spPr>
          <a:xfrm>
            <a:off x="171785" y="2708893"/>
            <a:ext cx="6413701" cy="400110"/>
          </a:xfrm>
          <a:prstGeom prst="rect">
            <a:avLst/>
          </a:prstGeom>
        </p:spPr>
        <p:txBody>
          <a:bodyPr wrap="square">
            <a:spAutoFit/>
          </a:bodyPr>
          <a:lstStyle/>
          <a:p>
            <a:r>
              <a:rPr lang="en-GB" sz="2000" i="1" dirty="0" smtClean="0"/>
              <a:t>“Lack </a:t>
            </a:r>
            <a:r>
              <a:rPr lang="en-GB" sz="2000" i="1" dirty="0"/>
              <a:t>of certainty on what to be included in </a:t>
            </a:r>
            <a:r>
              <a:rPr lang="en-GB" sz="2000" i="1" dirty="0" smtClean="0"/>
              <a:t>INDCs” </a:t>
            </a:r>
            <a:r>
              <a:rPr lang="en-GB" sz="2000" dirty="0"/>
              <a:t>(71%)</a:t>
            </a:r>
          </a:p>
        </p:txBody>
      </p:sp>
      <p:pic>
        <p:nvPicPr>
          <p:cNvPr id="17" name="Picture 16"/>
          <p:cNvPicPr>
            <a:picLocks noChangeAspect="1"/>
          </p:cNvPicPr>
          <p:nvPr/>
        </p:nvPicPr>
        <p:blipFill rotWithShape="1">
          <a:blip r:embed="rId7"/>
          <a:srcRect l="31507" t="-676"/>
          <a:stretch/>
        </p:blipFill>
        <p:spPr>
          <a:xfrm>
            <a:off x="2895383" y="3836365"/>
            <a:ext cx="5925502" cy="375677"/>
          </a:xfrm>
          <a:prstGeom prst="rect">
            <a:avLst/>
          </a:prstGeom>
        </p:spPr>
      </p:pic>
      <p:sp>
        <p:nvSpPr>
          <p:cNvPr id="18" name="Rectangle 17"/>
          <p:cNvSpPr/>
          <p:nvPr/>
        </p:nvSpPr>
        <p:spPr>
          <a:xfrm>
            <a:off x="171785" y="3477347"/>
            <a:ext cx="6413701" cy="400110"/>
          </a:xfrm>
          <a:prstGeom prst="rect">
            <a:avLst/>
          </a:prstGeom>
        </p:spPr>
        <p:txBody>
          <a:bodyPr wrap="square">
            <a:spAutoFit/>
          </a:bodyPr>
          <a:lstStyle/>
          <a:p>
            <a:r>
              <a:rPr lang="en-GB" sz="2000" i="1" dirty="0" smtClean="0"/>
              <a:t>“Limited </a:t>
            </a:r>
            <a:r>
              <a:rPr lang="en-GB" sz="2000" i="1" dirty="0"/>
              <a:t>expertise for assessing mitigation </a:t>
            </a:r>
            <a:r>
              <a:rPr lang="en-GB" sz="2000" i="1" dirty="0" smtClean="0"/>
              <a:t>options” </a:t>
            </a:r>
            <a:r>
              <a:rPr lang="en-GB" sz="2000" dirty="0"/>
              <a:t>(71%)</a:t>
            </a:r>
          </a:p>
        </p:txBody>
      </p:sp>
      <p:sp>
        <p:nvSpPr>
          <p:cNvPr id="19" name="Rectangle 18"/>
          <p:cNvSpPr/>
          <p:nvPr/>
        </p:nvSpPr>
        <p:spPr>
          <a:xfrm>
            <a:off x="171785" y="4245508"/>
            <a:ext cx="6368716" cy="400110"/>
          </a:xfrm>
          <a:prstGeom prst="rect">
            <a:avLst/>
          </a:prstGeom>
        </p:spPr>
        <p:txBody>
          <a:bodyPr wrap="square">
            <a:spAutoFit/>
          </a:bodyPr>
          <a:lstStyle/>
          <a:p>
            <a:r>
              <a:rPr lang="en-GB" sz="2000" i="1" dirty="0"/>
              <a:t>“Securing high-level political </a:t>
            </a:r>
            <a:r>
              <a:rPr lang="en-GB" sz="2000" i="1" dirty="0" smtClean="0"/>
              <a:t>support” </a:t>
            </a:r>
            <a:r>
              <a:rPr lang="en-GB" sz="2000" dirty="0"/>
              <a:t>(61</a:t>
            </a:r>
            <a:r>
              <a:rPr lang="en-GB" sz="2000" dirty="0" smtClean="0"/>
              <a:t>%)</a:t>
            </a:r>
            <a:endParaRPr lang="en-GB" sz="2000" dirty="0"/>
          </a:p>
        </p:txBody>
      </p:sp>
      <p:sp>
        <p:nvSpPr>
          <p:cNvPr id="20" name="Rectangle 19"/>
          <p:cNvSpPr/>
          <p:nvPr/>
        </p:nvSpPr>
        <p:spPr>
          <a:xfrm>
            <a:off x="171785" y="5013669"/>
            <a:ext cx="6368716" cy="400110"/>
          </a:xfrm>
          <a:prstGeom prst="rect">
            <a:avLst/>
          </a:prstGeom>
        </p:spPr>
        <p:txBody>
          <a:bodyPr wrap="square">
            <a:spAutoFit/>
          </a:bodyPr>
          <a:lstStyle/>
          <a:p>
            <a:r>
              <a:rPr lang="en-GB" sz="2000" i="1" dirty="0"/>
              <a:t>“Lack of understanding in other sectors/ ministries” </a:t>
            </a:r>
            <a:r>
              <a:rPr lang="en-GB" sz="2000" dirty="0"/>
              <a:t>(59%)</a:t>
            </a:r>
          </a:p>
        </p:txBody>
      </p:sp>
      <p:pic>
        <p:nvPicPr>
          <p:cNvPr id="21" name="Picture 20"/>
          <p:cNvPicPr>
            <a:picLocks noChangeAspect="1"/>
          </p:cNvPicPr>
          <p:nvPr/>
        </p:nvPicPr>
        <p:blipFill rotWithShape="1">
          <a:blip r:embed="rId8"/>
          <a:srcRect l="31008" t="1302" b="54487"/>
          <a:stretch/>
        </p:blipFill>
        <p:spPr>
          <a:xfrm>
            <a:off x="2863186" y="4641210"/>
            <a:ext cx="5989897" cy="348940"/>
          </a:xfrm>
          <a:prstGeom prst="rect">
            <a:avLst/>
          </a:prstGeom>
        </p:spPr>
      </p:pic>
      <p:pic>
        <p:nvPicPr>
          <p:cNvPr id="22" name="Picture 21"/>
          <p:cNvPicPr>
            <a:picLocks noChangeAspect="1"/>
          </p:cNvPicPr>
          <p:nvPr/>
        </p:nvPicPr>
        <p:blipFill rotWithShape="1">
          <a:blip r:embed="rId8"/>
          <a:srcRect l="31186" t="48075"/>
          <a:stretch/>
        </p:blipFill>
        <p:spPr>
          <a:xfrm>
            <a:off x="2902595" y="5437298"/>
            <a:ext cx="5925503" cy="406475"/>
          </a:xfrm>
          <a:prstGeom prst="rect">
            <a:avLst/>
          </a:prstGeom>
        </p:spPr>
      </p:pic>
    </p:spTree>
    <p:extLst>
      <p:ext uri="{BB962C8B-B14F-4D97-AF65-F5344CB8AC3E}">
        <p14:creationId xmlns:p14="http://schemas.microsoft.com/office/powerpoint/2010/main" val="3462751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8</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Introduction</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Opportunities in the preparation of INDCs</a:t>
            </a:r>
            <a:endParaRPr lang="en-GB" sz="2000" b="1" dirty="0"/>
          </a:p>
        </p:txBody>
      </p:sp>
      <p:sp>
        <p:nvSpPr>
          <p:cNvPr id="31" name="Title 1"/>
          <p:cNvSpPr txBox="1">
            <a:spLocks/>
          </p:cNvSpPr>
          <p:nvPr/>
        </p:nvSpPr>
        <p:spPr>
          <a:xfrm>
            <a:off x="171785" y="1200946"/>
            <a:ext cx="7848265"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mn-lt"/>
              </a:rPr>
              <a:t>Countries report opportunities:</a:t>
            </a:r>
            <a:endParaRPr lang="en-US" sz="2400" dirty="0">
              <a:latin typeface="+mn-lt"/>
            </a:endParaRPr>
          </a:p>
        </p:txBody>
      </p:sp>
      <p:pic>
        <p:nvPicPr>
          <p:cNvPr id="11" name="Picture 10"/>
          <p:cNvPicPr>
            <a:picLocks noChangeAspect="1"/>
          </p:cNvPicPr>
          <p:nvPr/>
        </p:nvPicPr>
        <p:blipFill>
          <a:blip r:embed="rId4"/>
          <a:stretch>
            <a:fillRect/>
          </a:stretch>
        </p:blipFill>
        <p:spPr>
          <a:xfrm>
            <a:off x="7334250" y="1205391"/>
            <a:ext cx="1676400" cy="933450"/>
          </a:xfrm>
          <a:prstGeom prst="rect">
            <a:avLst/>
          </a:prstGeom>
        </p:spPr>
      </p:pic>
      <p:sp>
        <p:nvSpPr>
          <p:cNvPr id="23" name="Rounded Rectangle 22"/>
          <p:cNvSpPr/>
          <p:nvPr/>
        </p:nvSpPr>
        <p:spPr>
          <a:xfrm>
            <a:off x="0" y="2275981"/>
            <a:ext cx="9144000" cy="322491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pic>
        <p:nvPicPr>
          <p:cNvPr id="38" name="Picture 37"/>
          <p:cNvPicPr>
            <a:picLocks noChangeAspect="1"/>
          </p:cNvPicPr>
          <p:nvPr/>
        </p:nvPicPr>
        <p:blipFill rotWithShape="1">
          <a:blip r:embed="rId5"/>
          <a:srcRect l="33994" t="20733" r="1102" b="64737"/>
          <a:stretch/>
        </p:blipFill>
        <p:spPr>
          <a:xfrm flipV="1">
            <a:off x="2199457" y="4700885"/>
            <a:ext cx="6376191" cy="205042"/>
          </a:xfrm>
          <a:prstGeom prst="rect">
            <a:avLst/>
          </a:prstGeom>
        </p:spPr>
      </p:pic>
      <p:sp>
        <p:nvSpPr>
          <p:cNvPr id="39" name="Rectangle 38"/>
          <p:cNvSpPr/>
          <p:nvPr/>
        </p:nvSpPr>
        <p:spPr>
          <a:xfrm>
            <a:off x="157670" y="2051338"/>
            <a:ext cx="8732336" cy="338554"/>
          </a:xfrm>
          <a:prstGeom prst="rect">
            <a:avLst/>
          </a:prstGeom>
        </p:spPr>
        <p:txBody>
          <a:bodyPr wrap="square">
            <a:spAutoFit/>
          </a:bodyPr>
          <a:lstStyle/>
          <a:p>
            <a:r>
              <a:rPr lang="en-GB" sz="1600" i="1" dirty="0" smtClean="0"/>
              <a:t>“Improved international communication”</a:t>
            </a:r>
            <a:endParaRPr lang="en-GB" sz="1600" dirty="0"/>
          </a:p>
        </p:txBody>
      </p:sp>
      <p:sp>
        <p:nvSpPr>
          <p:cNvPr id="40" name="Rectangle 39"/>
          <p:cNvSpPr/>
          <p:nvPr/>
        </p:nvSpPr>
        <p:spPr>
          <a:xfrm>
            <a:off x="178631" y="2607158"/>
            <a:ext cx="8718220" cy="338554"/>
          </a:xfrm>
          <a:prstGeom prst="rect">
            <a:avLst/>
          </a:prstGeom>
        </p:spPr>
        <p:txBody>
          <a:bodyPr wrap="square">
            <a:spAutoFit/>
          </a:bodyPr>
          <a:lstStyle/>
          <a:p>
            <a:r>
              <a:rPr lang="en-GB" sz="1600" i="1" dirty="0" smtClean="0"/>
              <a:t>“Enhanced engagement of stakeholders in climate change planning”</a:t>
            </a:r>
            <a:endParaRPr lang="en-GB" sz="1600" dirty="0"/>
          </a:p>
        </p:txBody>
      </p:sp>
      <p:pic>
        <p:nvPicPr>
          <p:cNvPr id="41" name="Picture 40"/>
          <p:cNvPicPr>
            <a:picLocks noChangeAspect="1"/>
          </p:cNvPicPr>
          <p:nvPr/>
        </p:nvPicPr>
        <p:blipFill rotWithShape="1">
          <a:blip r:embed="rId5"/>
          <a:srcRect l="34046" t="37464" r="1051" b="46685"/>
          <a:stretch/>
        </p:blipFill>
        <p:spPr>
          <a:xfrm flipV="1">
            <a:off x="2249118" y="2365726"/>
            <a:ext cx="6376198" cy="223682"/>
          </a:xfrm>
          <a:prstGeom prst="rect">
            <a:avLst/>
          </a:prstGeom>
        </p:spPr>
      </p:pic>
      <p:pic>
        <p:nvPicPr>
          <p:cNvPr id="42" name="Picture 41"/>
          <p:cNvPicPr>
            <a:picLocks noChangeAspect="1"/>
          </p:cNvPicPr>
          <p:nvPr/>
        </p:nvPicPr>
        <p:blipFill rotWithShape="1">
          <a:blip r:embed="rId5"/>
          <a:srcRect l="33910" t="71603" r="642" b="13206"/>
          <a:stretch/>
        </p:blipFill>
        <p:spPr>
          <a:xfrm flipV="1">
            <a:off x="2219412" y="2939759"/>
            <a:ext cx="6429620" cy="214361"/>
          </a:xfrm>
          <a:prstGeom prst="rect">
            <a:avLst/>
          </a:prstGeom>
        </p:spPr>
      </p:pic>
      <p:sp>
        <p:nvSpPr>
          <p:cNvPr id="43" name="Rectangle 42"/>
          <p:cNvSpPr/>
          <p:nvPr/>
        </p:nvSpPr>
        <p:spPr>
          <a:xfrm>
            <a:off x="202338" y="3168438"/>
            <a:ext cx="8718220" cy="338554"/>
          </a:xfrm>
          <a:prstGeom prst="rect">
            <a:avLst/>
          </a:prstGeom>
        </p:spPr>
        <p:txBody>
          <a:bodyPr wrap="square">
            <a:spAutoFit/>
          </a:bodyPr>
          <a:lstStyle/>
          <a:p>
            <a:r>
              <a:rPr lang="en-GB" sz="1600" i="1" dirty="0" smtClean="0"/>
              <a:t>“Acceleration of national climate change policy process”</a:t>
            </a:r>
            <a:endParaRPr lang="en-GB" sz="1600" dirty="0"/>
          </a:p>
        </p:txBody>
      </p:sp>
      <p:pic>
        <p:nvPicPr>
          <p:cNvPr id="44" name="Picture 43"/>
          <p:cNvPicPr>
            <a:picLocks noChangeAspect="1"/>
          </p:cNvPicPr>
          <p:nvPr/>
        </p:nvPicPr>
        <p:blipFill rotWithShape="1">
          <a:blip r:embed="rId5"/>
          <a:srcRect l="33828" t="54631" r="1812" b="30838"/>
          <a:stretch/>
        </p:blipFill>
        <p:spPr>
          <a:xfrm flipV="1">
            <a:off x="2181227" y="3535136"/>
            <a:ext cx="6394422" cy="207365"/>
          </a:xfrm>
          <a:prstGeom prst="rect">
            <a:avLst/>
          </a:prstGeom>
        </p:spPr>
      </p:pic>
      <p:sp>
        <p:nvSpPr>
          <p:cNvPr id="45" name="Rectangle 44"/>
          <p:cNvSpPr/>
          <p:nvPr/>
        </p:nvSpPr>
        <p:spPr>
          <a:xfrm>
            <a:off x="170399" y="3766774"/>
            <a:ext cx="8732336" cy="338554"/>
          </a:xfrm>
          <a:prstGeom prst="rect">
            <a:avLst/>
          </a:prstGeom>
        </p:spPr>
        <p:txBody>
          <a:bodyPr wrap="square">
            <a:spAutoFit/>
          </a:bodyPr>
          <a:lstStyle/>
          <a:p>
            <a:r>
              <a:rPr lang="en-GB" sz="1600" i="1" dirty="0" smtClean="0"/>
              <a:t>“Improved national processes”</a:t>
            </a:r>
            <a:endParaRPr lang="en-GB" sz="1600" dirty="0"/>
          </a:p>
        </p:txBody>
      </p:sp>
      <p:pic>
        <p:nvPicPr>
          <p:cNvPr id="46" name="Picture 45"/>
          <p:cNvPicPr>
            <a:picLocks noChangeAspect="1"/>
          </p:cNvPicPr>
          <p:nvPr/>
        </p:nvPicPr>
        <p:blipFill rotWithShape="1">
          <a:blip r:embed="rId5"/>
          <a:srcRect l="33901" t="3623" r="1015" b="82508"/>
          <a:stretch/>
        </p:blipFill>
        <p:spPr>
          <a:xfrm flipV="1">
            <a:off x="2199233" y="4144934"/>
            <a:ext cx="6393990" cy="195722"/>
          </a:xfrm>
          <a:prstGeom prst="rect">
            <a:avLst/>
          </a:prstGeom>
        </p:spPr>
      </p:pic>
      <p:sp>
        <p:nvSpPr>
          <p:cNvPr id="47" name="Rectangle 46"/>
          <p:cNvSpPr/>
          <p:nvPr/>
        </p:nvSpPr>
        <p:spPr>
          <a:xfrm>
            <a:off x="258210" y="4329748"/>
            <a:ext cx="8766346" cy="338554"/>
          </a:xfrm>
          <a:prstGeom prst="rect">
            <a:avLst/>
          </a:prstGeom>
        </p:spPr>
        <p:txBody>
          <a:bodyPr wrap="square">
            <a:spAutoFit/>
          </a:bodyPr>
          <a:lstStyle/>
          <a:p>
            <a:r>
              <a:rPr lang="en-GB" sz="1600" i="1" dirty="0" smtClean="0"/>
              <a:t>“Improved domestic communication between government, CSO and public”</a:t>
            </a:r>
            <a:endParaRPr lang="en-GB" sz="1600" dirty="0"/>
          </a:p>
        </p:txBody>
      </p:sp>
    </p:spTree>
    <p:extLst>
      <p:ext uri="{BB962C8B-B14F-4D97-AF65-F5344CB8AC3E}">
        <p14:creationId xmlns:p14="http://schemas.microsoft.com/office/powerpoint/2010/main" val="1069745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4434"/>
            <a:ext cx="9144000" cy="843566"/>
          </a:xfrm>
          <a:prstGeom prst="rect">
            <a:avLst/>
          </a:prstGeom>
          <a:solidFill>
            <a:srgbClr val="A7B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a:stretch>
            <a:fillRect/>
          </a:stretch>
        </p:blipFill>
        <p:spPr>
          <a:xfrm>
            <a:off x="171785" y="6126654"/>
            <a:ext cx="1304925" cy="619125"/>
          </a:xfrm>
          <a:prstGeom prst="rect">
            <a:avLst/>
          </a:prstGeom>
        </p:spPr>
      </p:pic>
      <p:sp>
        <p:nvSpPr>
          <p:cNvPr id="5" name="Footer Placeholder 4"/>
          <p:cNvSpPr>
            <a:spLocks noGrp="1"/>
          </p:cNvSpPr>
          <p:nvPr>
            <p:ph type="ftr" sz="quarter" idx="4294967295"/>
          </p:nvPr>
        </p:nvSpPr>
        <p:spPr>
          <a:xfrm>
            <a:off x="6057900" y="6267450"/>
            <a:ext cx="3086100" cy="365125"/>
          </a:xfrm>
        </p:spPr>
        <p:txBody>
          <a:bodyPr/>
          <a:lstStyle/>
          <a:p>
            <a:r>
              <a:rPr lang="en-GB" b="1" dirty="0">
                <a:solidFill>
                  <a:schemeClr val="bg1"/>
                </a:solidFill>
              </a:rPr>
              <a:t>www.newclimate.org</a:t>
            </a:r>
          </a:p>
        </p:txBody>
      </p:sp>
      <p:sp>
        <p:nvSpPr>
          <p:cNvPr id="6" name="Slide Number Placeholder 5"/>
          <p:cNvSpPr>
            <a:spLocks noGrp="1"/>
          </p:cNvSpPr>
          <p:nvPr>
            <p:ph type="sldNum" sz="quarter" idx="4294967295"/>
          </p:nvPr>
        </p:nvSpPr>
        <p:spPr>
          <a:xfrm>
            <a:off x="7086600" y="6267450"/>
            <a:ext cx="1924050" cy="365125"/>
          </a:xfrm>
        </p:spPr>
        <p:txBody>
          <a:bodyPr/>
          <a:lstStyle/>
          <a:p>
            <a:fld id="{CD6F2A80-D20E-446C-B673-7986A757B4D1}" type="slidenum">
              <a:rPr lang="en-GB" b="1" smtClean="0">
                <a:solidFill>
                  <a:schemeClr val="bg1"/>
                </a:solidFill>
              </a:rPr>
              <a:t>9</a:t>
            </a:fld>
            <a:endParaRPr lang="en-GB" b="1" dirty="0">
              <a:solidFill>
                <a:schemeClr val="bg1"/>
              </a:solidFill>
            </a:endParaRPr>
          </a:p>
        </p:txBody>
      </p:sp>
      <p:sp>
        <p:nvSpPr>
          <p:cNvPr id="13" name="Rectangle 12"/>
          <p:cNvSpPr/>
          <p:nvPr/>
        </p:nvSpPr>
        <p:spPr>
          <a:xfrm>
            <a:off x="0" y="0"/>
            <a:ext cx="9144000" cy="560046"/>
          </a:xfrm>
          <a:prstGeom prst="rect">
            <a:avLst/>
          </a:prstGeom>
          <a:solidFill>
            <a:srgbClr val="E7511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800" b="1" dirty="0" smtClean="0"/>
              <a:t>Introduction</a:t>
            </a:r>
            <a:endParaRPr lang="en-GB" sz="2000" dirty="0">
              <a:solidFill>
                <a:schemeClr val="bg1"/>
              </a:solidFill>
            </a:endParaRPr>
          </a:p>
        </p:txBody>
      </p:sp>
      <p:sp>
        <p:nvSpPr>
          <p:cNvPr id="30" name="Rectangle 29"/>
          <p:cNvSpPr/>
          <p:nvPr/>
        </p:nvSpPr>
        <p:spPr>
          <a:xfrm>
            <a:off x="0" y="550977"/>
            <a:ext cx="9144000" cy="560046"/>
          </a:xfrm>
          <a:prstGeom prst="rect">
            <a:avLst/>
          </a:prstGeom>
          <a:solidFill>
            <a:srgbClr val="6D8B9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000" b="1" dirty="0" smtClean="0"/>
              <a:t>What can be learned from experiences in other countries?</a:t>
            </a:r>
            <a:endParaRPr lang="en-GB" sz="2000" b="1" dirty="0"/>
          </a:p>
        </p:txBody>
      </p:sp>
      <p:sp>
        <p:nvSpPr>
          <p:cNvPr id="31" name="Title 1"/>
          <p:cNvSpPr txBox="1">
            <a:spLocks/>
          </p:cNvSpPr>
          <p:nvPr/>
        </p:nvSpPr>
        <p:spPr>
          <a:xfrm>
            <a:off x="171785" y="1391770"/>
            <a:ext cx="7632812" cy="75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Experiences and lessons learned</a:t>
            </a:r>
            <a:endParaRPr lang="en-US" dirty="0"/>
          </a:p>
        </p:txBody>
      </p:sp>
      <p:sp>
        <p:nvSpPr>
          <p:cNvPr id="33" name="TextBox 32"/>
          <p:cNvSpPr txBox="1"/>
          <p:nvPr/>
        </p:nvSpPr>
        <p:spPr>
          <a:xfrm>
            <a:off x="268301" y="2142437"/>
            <a:ext cx="8286751" cy="4093428"/>
          </a:xfrm>
          <a:prstGeom prst="rect">
            <a:avLst/>
          </a:prstGeom>
          <a:noFill/>
        </p:spPr>
        <p:txBody>
          <a:bodyPr wrap="square" rtlCol="0">
            <a:spAutoFit/>
          </a:bodyPr>
          <a:lstStyle/>
          <a:p>
            <a:pPr marL="457200" indent="-457200">
              <a:spcBef>
                <a:spcPts val="1200"/>
              </a:spcBef>
              <a:buAutoNum type="arabicPeriod"/>
            </a:pPr>
            <a:r>
              <a:rPr lang="en-GB" sz="2000" b="1" dirty="0" smtClean="0"/>
              <a:t>What to include in INDCs</a:t>
            </a:r>
          </a:p>
          <a:p>
            <a:pPr lvl="1">
              <a:spcBef>
                <a:spcPts val="600"/>
              </a:spcBef>
            </a:pPr>
            <a:r>
              <a:rPr lang="en-GB" sz="2000" i="1" dirty="0" smtClean="0">
                <a:solidFill>
                  <a:srgbClr val="6D8B95"/>
                </a:solidFill>
              </a:rPr>
              <a:t>	</a:t>
            </a:r>
            <a:r>
              <a:rPr lang="en-GB" sz="2000" i="1" dirty="0" smtClean="0"/>
              <a:t>(Lack </a:t>
            </a:r>
            <a:r>
              <a:rPr lang="en-GB" sz="2000" i="1" dirty="0"/>
              <a:t>of certainty on what to be included in </a:t>
            </a:r>
            <a:r>
              <a:rPr lang="en-GB" sz="2000" i="1" dirty="0" smtClean="0"/>
              <a:t>INDCs)</a:t>
            </a:r>
            <a:endParaRPr lang="en-GB" sz="2000" b="1" dirty="0" smtClean="0"/>
          </a:p>
          <a:p>
            <a:pPr marL="457200" indent="-457200">
              <a:spcBef>
                <a:spcPts val="1200"/>
              </a:spcBef>
              <a:buAutoNum type="arabicPeriod"/>
            </a:pPr>
            <a:r>
              <a:rPr lang="en-GB" sz="2000" b="1" dirty="0" smtClean="0"/>
              <a:t>How to mitigate limited capacity</a:t>
            </a:r>
          </a:p>
          <a:p>
            <a:pPr lvl="1">
              <a:spcBef>
                <a:spcPts val="600"/>
              </a:spcBef>
            </a:pPr>
            <a:r>
              <a:rPr lang="en-GB" sz="2000" i="1" dirty="0" smtClean="0">
                <a:solidFill>
                  <a:srgbClr val="6D8B95"/>
                </a:solidFill>
              </a:rPr>
              <a:t>	</a:t>
            </a:r>
            <a:r>
              <a:rPr lang="en-GB" sz="2000" i="1" dirty="0" smtClean="0"/>
              <a:t>(Limited </a:t>
            </a:r>
            <a:r>
              <a:rPr lang="en-GB" sz="2000" i="1" dirty="0"/>
              <a:t>expertise for assessing mitigation </a:t>
            </a:r>
            <a:r>
              <a:rPr lang="en-GB" sz="2000" i="1" dirty="0" smtClean="0"/>
              <a:t>options) </a:t>
            </a:r>
          </a:p>
          <a:p>
            <a:pPr lvl="1">
              <a:spcBef>
                <a:spcPts val="600"/>
              </a:spcBef>
            </a:pPr>
            <a:r>
              <a:rPr lang="en-GB" sz="2000" i="1" dirty="0" smtClean="0"/>
              <a:t>	(Too </a:t>
            </a:r>
            <a:r>
              <a:rPr lang="en-GB" sz="2000" i="1" dirty="0"/>
              <a:t>short timeframes for undertaking </a:t>
            </a:r>
            <a:r>
              <a:rPr lang="en-GB" sz="2000" i="1" dirty="0" smtClean="0"/>
              <a:t>processes)</a:t>
            </a:r>
            <a:endParaRPr lang="en-GB" sz="2000" b="1" dirty="0" smtClean="0"/>
          </a:p>
          <a:p>
            <a:pPr marL="457200" indent="-457200">
              <a:spcBef>
                <a:spcPts val="1200"/>
              </a:spcBef>
              <a:buAutoNum type="arabicPeriod"/>
            </a:pPr>
            <a:r>
              <a:rPr lang="en-US" sz="2000" b="1" dirty="0" smtClean="0"/>
              <a:t>How to secure broad participation and support</a:t>
            </a:r>
          </a:p>
          <a:p>
            <a:pPr lvl="1">
              <a:spcBef>
                <a:spcPts val="600"/>
              </a:spcBef>
            </a:pPr>
            <a:r>
              <a:rPr lang="en-GB" sz="2000" i="1" dirty="0" smtClean="0"/>
              <a:t>	(</a:t>
            </a:r>
            <a:r>
              <a:rPr lang="en-GB" sz="2000" i="1" dirty="0"/>
              <a:t>Securing high-level political support)</a:t>
            </a:r>
          </a:p>
          <a:p>
            <a:pPr lvl="1">
              <a:spcBef>
                <a:spcPts val="600"/>
              </a:spcBef>
            </a:pPr>
            <a:r>
              <a:rPr lang="en-GB" sz="2000" i="1" dirty="0"/>
              <a:t>	(Lack of understanding in other sectors/ ministries</a:t>
            </a:r>
            <a:r>
              <a:rPr lang="en-GB" sz="2000" i="1" dirty="0" smtClean="0"/>
              <a:t>)</a:t>
            </a:r>
            <a:endParaRPr lang="en-US" sz="2000" b="1" dirty="0" smtClean="0"/>
          </a:p>
          <a:p>
            <a:pPr marL="457200" indent="-457200">
              <a:spcBef>
                <a:spcPts val="1200"/>
              </a:spcBef>
              <a:buAutoNum type="arabicPeriod"/>
            </a:pPr>
            <a:r>
              <a:rPr lang="en-US" sz="2000" b="1" dirty="0" smtClean="0"/>
              <a:t>What benefits can be gained from the INDC process?</a:t>
            </a:r>
          </a:p>
          <a:p>
            <a:pPr lvl="1">
              <a:spcBef>
                <a:spcPts val="600"/>
              </a:spcBef>
            </a:pPr>
            <a:r>
              <a:rPr lang="en-GB" sz="2000" i="1" dirty="0" smtClean="0"/>
              <a:t>	</a:t>
            </a:r>
            <a:endParaRPr lang="en-US" sz="2000" dirty="0" smtClean="0"/>
          </a:p>
        </p:txBody>
      </p:sp>
    </p:spTree>
    <p:extLst>
      <p:ext uri="{BB962C8B-B14F-4D97-AF65-F5344CB8AC3E}">
        <p14:creationId xmlns:p14="http://schemas.microsoft.com/office/powerpoint/2010/main" val="1664780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622C28"/>
      </a:accent4>
      <a:accent5>
        <a:srgbClr val="11016F"/>
      </a:accent5>
      <a:accent6>
        <a:srgbClr val="F39C71"/>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622C28"/>
      </a:accent4>
      <a:accent5>
        <a:srgbClr val="11016F"/>
      </a:accent5>
      <a:accent6>
        <a:srgbClr val="F39C71"/>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76bd91-2c4e-4caf-a959-876821feecf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8D9452B29D1488D8E0A3CF5D9D14A" ma:contentTypeVersion="3" ma:contentTypeDescription="Create a new document." ma:contentTypeScope="" ma:versionID="3fd4ab0bcaae0ba85026eab6fa35f331">
  <xsd:schema xmlns:xsd="http://www.w3.org/2001/XMLSchema" xmlns:xs="http://www.w3.org/2001/XMLSchema" xmlns:p="http://schemas.microsoft.com/office/2006/metadata/properties" xmlns:ns2="aa76bd91-2c4e-4caf-a959-876821feecfe" targetNamespace="http://schemas.microsoft.com/office/2006/metadata/properties" ma:root="true" ma:fieldsID="18e18892a7f2fd9cbcd8451a10bc57d4" ns2:_="">
    <xsd:import namespace="aa76bd91-2c4e-4caf-a959-876821feecfe"/>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6bd91-2c4e-4caf-a959-876821feec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1863A-CEAB-4C90-AFD2-D9336D3E4605}">
  <ds:schemaRefs>
    <ds:schemaRef ds:uri="http://schemas.openxmlformats.org/package/2006/metadata/core-properties"/>
    <ds:schemaRef ds:uri="http://www.w3.org/XML/1998/namespace"/>
    <ds:schemaRef ds:uri="http://schemas.microsoft.com/office/2006/documentManagement/types"/>
    <ds:schemaRef ds:uri="http://purl.org/dc/dcmitype/"/>
    <ds:schemaRef ds:uri="aa76bd91-2c4e-4caf-a959-876821feecfe"/>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BFA2C07-E2EF-4EF1-ABC1-3FC4F7214658}">
  <ds:schemaRefs>
    <ds:schemaRef ds:uri="http://schemas.microsoft.com/sharepoint/v3/contenttype/forms"/>
  </ds:schemaRefs>
</ds:datastoreItem>
</file>

<file path=customXml/itemProps3.xml><?xml version="1.0" encoding="utf-8"?>
<ds:datastoreItem xmlns:ds="http://schemas.openxmlformats.org/officeDocument/2006/customXml" ds:itemID="{BF6ABB36-4A4A-4A4E-9731-EC70D9299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6bd91-2c4e-4caf-a959-876821fee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613</TotalTime>
  <Words>16052</Words>
  <Application>Microsoft Macintosh PowerPoint</Application>
  <PresentationFormat>On-screen Show (4:3)</PresentationFormat>
  <Paragraphs>1505</Paragraphs>
  <Slides>49</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Calibri</vt:lpstr>
      <vt:lpstr>Calibri Light</vt:lpstr>
      <vt:lpstr>Lato</vt:lpstr>
      <vt:lpstr>Merriweather-Light</vt:lpstr>
      <vt:lpstr>Times New Roman</vt:lpstr>
      <vt:lpstr>Wingdings</vt:lpstr>
      <vt:lpstr>Arial</vt:lpstr>
      <vt:lpstr>Office Theme</vt:lpstr>
      <vt:lpstr>1_Office Theme</vt:lpstr>
      <vt:lpstr>Overcoming the challenges of INDC preparation: experiences and 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 and content of submissions as to mitigation:</vt:lpstr>
      <vt:lpstr>PowerPoint Presentation</vt:lpstr>
      <vt:lpstr>PowerPoint Presentation</vt:lpstr>
      <vt:lpstr>Format and content of submissions as to adaptation:</vt:lpstr>
      <vt:lpstr>PowerPoint Presentation</vt:lpstr>
      <vt:lpstr>See also…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contributions - using existing and planned policies and strategies</vt:lpstr>
      <vt:lpstr>Determining contributions top down</vt:lpstr>
      <vt:lpstr>Ways to compare mitigation efforts</vt:lpstr>
      <vt:lpstr>Ambition and equity in INDCs so far</vt:lpstr>
      <vt:lpstr>Examples: MAPS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Fekete</dc:creator>
  <cp:lastModifiedBy>Niklas Höhne</cp:lastModifiedBy>
  <cp:revision>481</cp:revision>
  <dcterms:created xsi:type="dcterms:W3CDTF">2014-10-28T23:14:19Z</dcterms:created>
  <dcterms:modified xsi:type="dcterms:W3CDTF">2015-08-28T15:04:25Z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0x01010025C8D9452B29D1488D8E0A3CF5D9D14A</vt:lpwstr>
  </property>
</Properties>
</file>